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notesSlides/notesSlide163.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0" r:id="rId1"/>
  </p:sldMasterIdLst>
  <p:notesMasterIdLst>
    <p:notesMasterId r:id="rId177"/>
  </p:notesMasterIdLst>
  <p:sldIdLst>
    <p:sldId id="256" r:id="rId2"/>
    <p:sldId id="516" r:id="rId3"/>
    <p:sldId id="811" r:id="rId4"/>
    <p:sldId id="812" r:id="rId5"/>
    <p:sldId id="813" r:id="rId6"/>
    <p:sldId id="950" r:id="rId7"/>
    <p:sldId id="819" r:id="rId8"/>
    <p:sldId id="814" r:id="rId9"/>
    <p:sldId id="820" r:id="rId10"/>
    <p:sldId id="815" r:id="rId11"/>
    <p:sldId id="821" r:id="rId12"/>
    <p:sldId id="817" r:id="rId13"/>
    <p:sldId id="822" r:id="rId14"/>
    <p:sldId id="818" r:id="rId15"/>
    <p:sldId id="823" r:id="rId16"/>
    <p:sldId id="816" r:id="rId17"/>
    <p:sldId id="824" r:id="rId18"/>
    <p:sldId id="825" r:id="rId19"/>
    <p:sldId id="827" r:id="rId20"/>
    <p:sldId id="828" r:id="rId21"/>
    <p:sldId id="829" r:id="rId22"/>
    <p:sldId id="498" r:id="rId23"/>
    <p:sldId id="831" r:id="rId24"/>
    <p:sldId id="913" r:id="rId25"/>
    <p:sldId id="922" r:id="rId26"/>
    <p:sldId id="937" r:id="rId27"/>
    <p:sldId id="938" r:id="rId28"/>
    <p:sldId id="923" r:id="rId29"/>
    <p:sldId id="830" r:id="rId30"/>
    <p:sldId id="503" r:id="rId31"/>
    <p:sldId id="832" r:id="rId32"/>
    <p:sldId id="871" r:id="rId33"/>
    <p:sldId id="833" r:id="rId34"/>
    <p:sldId id="834" r:id="rId35"/>
    <p:sldId id="835" r:id="rId36"/>
    <p:sldId id="836" r:id="rId37"/>
    <p:sldId id="837" r:id="rId38"/>
    <p:sldId id="838" r:id="rId39"/>
    <p:sldId id="839" r:id="rId40"/>
    <p:sldId id="840" r:id="rId41"/>
    <p:sldId id="841" r:id="rId42"/>
    <p:sldId id="842" r:id="rId43"/>
    <p:sldId id="843" r:id="rId44"/>
    <p:sldId id="844" r:id="rId45"/>
    <p:sldId id="845" r:id="rId46"/>
    <p:sldId id="846" r:id="rId47"/>
    <p:sldId id="847" r:id="rId48"/>
    <p:sldId id="848" r:id="rId49"/>
    <p:sldId id="851" r:id="rId50"/>
    <p:sldId id="849" r:id="rId51"/>
    <p:sldId id="850" r:id="rId52"/>
    <p:sldId id="852" r:id="rId53"/>
    <p:sldId id="853" r:id="rId54"/>
    <p:sldId id="854" r:id="rId55"/>
    <p:sldId id="855" r:id="rId56"/>
    <p:sldId id="856" r:id="rId57"/>
    <p:sldId id="857" r:id="rId58"/>
    <p:sldId id="858" r:id="rId59"/>
    <p:sldId id="859" r:id="rId60"/>
    <p:sldId id="860" r:id="rId61"/>
    <p:sldId id="861" r:id="rId62"/>
    <p:sldId id="939" r:id="rId63"/>
    <p:sldId id="940" r:id="rId64"/>
    <p:sldId id="941" r:id="rId65"/>
    <p:sldId id="942" r:id="rId66"/>
    <p:sldId id="862" r:id="rId67"/>
    <p:sldId id="888" r:id="rId68"/>
    <p:sldId id="863" r:id="rId69"/>
    <p:sldId id="801" r:id="rId70"/>
    <p:sldId id="864" r:id="rId71"/>
    <p:sldId id="866" r:id="rId72"/>
    <p:sldId id="867" r:id="rId73"/>
    <p:sldId id="868" r:id="rId74"/>
    <p:sldId id="869" r:id="rId75"/>
    <p:sldId id="865" r:id="rId76"/>
    <p:sldId id="870" r:id="rId77"/>
    <p:sldId id="872" r:id="rId78"/>
    <p:sldId id="873" r:id="rId79"/>
    <p:sldId id="874" r:id="rId80"/>
    <p:sldId id="875" r:id="rId81"/>
    <p:sldId id="876" r:id="rId82"/>
    <p:sldId id="877" r:id="rId83"/>
    <p:sldId id="878" r:id="rId84"/>
    <p:sldId id="879" r:id="rId85"/>
    <p:sldId id="880" r:id="rId86"/>
    <p:sldId id="881" r:id="rId87"/>
    <p:sldId id="882" r:id="rId88"/>
    <p:sldId id="883" r:id="rId89"/>
    <p:sldId id="884" r:id="rId90"/>
    <p:sldId id="885" r:id="rId91"/>
    <p:sldId id="886" r:id="rId92"/>
    <p:sldId id="951" r:id="rId93"/>
    <p:sldId id="887" r:id="rId94"/>
    <p:sldId id="889" r:id="rId95"/>
    <p:sldId id="808" r:id="rId96"/>
    <p:sldId id="890" r:id="rId97"/>
    <p:sldId id="891" r:id="rId98"/>
    <p:sldId id="892" r:id="rId99"/>
    <p:sldId id="893" r:id="rId100"/>
    <p:sldId id="894" r:id="rId101"/>
    <p:sldId id="895" r:id="rId102"/>
    <p:sldId id="810" r:id="rId103"/>
    <p:sldId id="896" r:id="rId104"/>
    <p:sldId id="897" r:id="rId105"/>
    <p:sldId id="898" r:id="rId106"/>
    <p:sldId id="899" r:id="rId107"/>
    <p:sldId id="900" r:id="rId108"/>
    <p:sldId id="901" r:id="rId109"/>
    <p:sldId id="902" r:id="rId110"/>
    <p:sldId id="903" r:id="rId111"/>
    <p:sldId id="904" r:id="rId112"/>
    <p:sldId id="905" r:id="rId113"/>
    <p:sldId id="952" r:id="rId114"/>
    <p:sldId id="953" r:id="rId115"/>
    <p:sldId id="954" r:id="rId116"/>
    <p:sldId id="955" r:id="rId117"/>
    <p:sldId id="956" r:id="rId118"/>
    <p:sldId id="957" r:id="rId119"/>
    <p:sldId id="907" r:id="rId120"/>
    <p:sldId id="906" r:id="rId121"/>
    <p:sldId id="908" r:id="rId122"/>
    <p:sldId id="910" r:id="rId123"/>
    <p:sldId id="909" r:id="rId124"/>
    <p:sldId id="911" r:id="rId125"/>
    <p:sldId id="912" r:id="rId126"/>
    <p:sldId id="800" r:id="rId127"/>
    <p:sldId id="915" r:id="rId128"/>
    <p:sldId id="916" r:id="rId129"/>
    <p:sldId id="917" r:id="rId130"/>
    <p:sldId id="918" r:id="rId131"/>
    <p:sldId id="919" r:id="rId132"/>
    <p:sldId id="920" r:id="rId133"/>
    <p:sldId id="921" r:id="rId134"/>
    <p:sldId id="914" r:id="rId135"/>
    <p:sldId id="925" r:id="rId136"/>
    <p:sldId id="966" r:id="rId137"/>
    <p:sldId id="960" r:id="rId138"/>
    <p:sldId id="968" r:id="rId139"/>
    <p:sldId id="969" r:id="rId140"/>
    <p:sldId id="967" r:id="rId141"/>
    <p:sldId id="959" r:id="rId142"/>
    <p:sldId id="970" r:id="rId143"/>
    <p:sldId id="971" r:id="rId144"/>
    <p:sldId id="961" r:id="rId145"/>
    <p:sldId id="972" r:id="rId146"/>
    <p:sldId id="973" r:id="rId147"/>
    <p:sldId id="975" r:id="rId148"/>
    <p:sldId id="974" r:id="rId149"/>
    <p:sldId id="976" r:id="rId150"/>
    <p:sldId id="962" r:id="rId151"/>
    <p:sldId id="958" r:id="rId152"/>
    <p:sldId id="963" r:id="rId153"/>
    <p:sldId id="965" r:id="rId154"/>
    <p:sldId id="964" r:id="rId155"/>
    <p:sldId id="935" r:id="rId156"/>
    <p:sldId id="936" r:id="rId157"/>
    <p:sldId id="926" r:id="rId158"/>
    <p:sldId id="943" r:id="rId159"/>
    <p:sldId id="944" r:id="rId160"/>
    <p:sldId id="945" r:id="rId161"/>
    <p:sldId id="946" r:id="rId162"/>
    <p:sldId id="947" r:id="rId163"/>
    <p:sldId id="948" r:id="rId164"/>
    <p:sldId id="949" r:id="rId165"/>
    <p:sldId id="927" r:id="rId166"/>
    <p:sldId id="928" r:id="rId167"/>
    <p:sldId id="929" r:id="rId168"/>
    <p:sldId id="930" r:id="rId169"/>
    <p:sldId id="931" r:id="rId170"/>
    <p:sldId id="932" r:id="rId171"/>
    <p:sldId id="933" r:id="rId172"/>
    <p:sldId id="934" r:id="rId173"/>
    <p:sldId id="924" r:id="rId174"/>
    <p:sldId id="805" r:id="rId175"/>
    <p:sldId id="977" r:id="rId1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666FF"/>
    <a:srgbClr val="3333FF"/>
    <a:srgbClr val="FF0000"/>
    <a:srgbClr val="CC0000"/>
    <a:srgbClr val="A40000"/>
    <a:srgbClr val="B40000"/>
    <a:srgbClr val="AC0000"/>
    <a:srgbClr val="820000"/>
    <a:srgbClr val="92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8974" autoAdjust="0"/>
  </p:normalViewPr>
  <p:slideViewPr>
    <p:cSldViewPr>
      <p:cViewPr>
        <p:scale>
          <a:sx n="62" d="100"/>
          <a:sy n="62" d="100"/>
        </p:scale>
        <p:origin x="-726" y="3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ED05772-DFAC-4783-AD02-33AC021BF53F}" type="datetimeFigureOut">
              <a:rPr lang="en-US"/>
              <a:pPr>
                <a:defRPr/>
              </a:pPr>
              <a:t>5/28/2013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81E6755-8C3D-441E-88C6-F4663D5D2FC0}"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114BE1-3A69-490C-95A3-EA1201314062}" type="slidenum">
              <a:rPr lang="en-CA" smtClean="0"/>
              <a:pPr fontAlgn="base">
                <a:spcBef>
                  <a:spcPct val="0"/>
                </a:spcBef>
                <a:spcAft>
                  <a:spcPct val="0"/>
                </a:spcAft>
                <a:defRPr/>
              </a:pPr>
              <a:t>1</a:t>
            </a:fld>
            <a:endParaRPr lang="en-CA"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11</a:t>
            </a:fld>
            <a:endParaRPr lang="en-CA"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107</a:t>
            </a:fld>
            <a:endParaRPr lang="en-CA"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108</a:t>
            </a:fld>
            <a:endParaRPr lang="en-CA"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109</a:t>
            </a:fld>
            <a:endParaRPr lang="en-CA"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110</a:t>
            </a:fld>
            <a:endParaRPr lang="en-CA"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111</a:t>
            </a:fld>
            <a:endParaRPr lang="en-CA"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112</a:t>
            </a:fld>
            <a:endParaRPr lang="en-CA"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113</a:t>
            </a:fld>
            <a:endParaRPr lang="en-CA"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114</a:t>
            </a:fld>
            <a:endParaRPr lang="en-CA"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115</a:t>
            </a:fld>
            <a:endParaRPr lang="en-CA"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116</a:t>
            </a:fld>
            <a:endParaRPr lang="en-C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12</a:t>
            </a:fld>
            <a:endParaRPr lang="en-CA"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117</a:t>
            </a:fld>
            <a:endParaRPr lang="en-CA"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118</a:t>
            </a:fld>
            <a:endParaRPr lang="en-CA"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120</a:t>
            </a:fld>
            <a:endParaRPr lang="en-CA"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121</a:t>
            </a:fld>
            <a:endParaRPr lang="en-CA"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122</a:t>
            </a:fld>
            <a:endParaRPr lang="en-CA"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123</a:t>
            </a:fld>
            <a:endParaRPr lang="en-CA"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124</a:t>
            </a:fld>
            <a:endParaRPr lang="en-CA"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125</a:t>
            </a:fld>
            <a:endParaRPr lang="en-CA"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127</a:t>
            </a:fld>
            <a:endParaRPr lang="en-CA"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128</a:t>
            </a:fld>
            <a:endParaRPr lang="en-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13</a:t>
            </a:fld>
            <a:endParaRPr lang="en-CA"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129</a:t>
            </a:fld>
            <a:endParaRPr lang="en-CA"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130</a:t>
            </a:fld>
            <a:endParaRPr lang="en-CA"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131</a:t>
            </a:fld>
            <a:endParaRPr lang="en-CA"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132</a:t>
            </a:fld>
            <a:endParaRPr lang="en-CA"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133</a:t>
            </a:fld>
            <a:endParaRPr lang="en-CA"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135</a:t>
            </a:fld>
            <a:endParaRPr lang="en-CA"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136</a:t>
            </a:fld>
            <a:endParaRPr lang="en-CA"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137</a:t>
            </a:fld>
            <a:endParaRPr lang="en-CA"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138</a:t>
            </a:fld>
            <a:endParaRPr lang="en-CA"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139</a:t>
            </a:fld>
            <a:endParaRPr lang="en-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14</a:t>
            </a:fld>
            <a:endParaRPr lang="en-CA"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140</a:t>
            </a:fld>
            <a:endParaRPr lang="en-CA"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141</a:t>
            </a:fld>
            <a:endParaRPr lang="en-CA"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142</a:t>
            </a:fld>
            <a:endParaRPr lang="en-CA"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143</a:t>
            </a:fld>
            <a:endParaRPr lang="en-CA"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144</a:t>
            </a:fld>
            <a:endParaRPr lang="en-CA"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145</a:t>
            </a:fld>
            <a:endParaRPr lang="en-CA"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146</a:t>
            </a:fld>
            <a:endParaRPr lang="en-CA"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147</a:t>
            </a:fld>
            <a:endParaRPr lang="en-CA"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148</a:t>
            </a:fld>
            <a:endParaRPr lang="en-CA"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149</a:t>
            </a:fld>
            <a:endParaRPr lang="en-C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15</a:t>
            </a:fld>
            <a:endParaRPr lang="en-CA"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150</a:t>
            </a:fld>
            <a:endParaRPr lang="en-CA"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151</a:t>
            </a:fld>
            <a:endParaRPr lang="en-CA"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152</a:t>
            </a:fld>
            <a:endParaRPr lang="en-CA"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153</a:t>
            </a:fld>
            <a:endParaRPr lang="en-CA"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154</a:t>
            </a:fld>
            <a:endParaRPr lang="en-CA"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156</a:t>
            </a:fld>
            <a:endParaRPr lang="en-CA"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157</a:t>
            </a:fld>
            <a:endParaRPr lang="en-CA"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158</a:t>
            </a:fld>
            <a:endParaRPr lang="en-CA"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159</a:t>
            </a:fld>
            <a:endParaRPr lang="en-CA"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160</a:t>
            </a:fld>
            <a:endParaRPr lang="en-CA"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16</a:t>
            </a:fld>
            <a:endParaRPr lang="en-CA"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161</a:t>
            </a:fld>
            <a:endParaRPr lang="en-CA"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162</a:t>
            </a:fld>
            <a:endParaRPr lang="en-CA"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163</a:t>
            </a:fld>
            <a:endParaRPr lang="en-CA"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164</a:t>
            </a:fld>
            <a:endParaRPr lang="en-CA"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165</a:t>
            </a:fld>
            <a:endParaRPr lang="en-CA"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166</a:t>
            </a:fld>
            <a:endParaRPr lang="en-CA"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167</a:t>
            </a:fld>
            <a:endParaRPr lang="en-CA"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168</a:t>
            </a:fld>
            <a:endParaRPr lang="en-CA"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169</a:t>
            </a:fld>
            <a:endParaRPr lang="en-CA"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170</a:t>
            </a:fld>
            <a:endParaRPr lang="en-C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17</a:t>
            </a:fld>
            <a:endParaRPr lang="en-CA"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171</a:t>
            </a:fld>
            <a:endParaRPr lang="en-CA"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172</a:t>
            </a:fld>
            <a:endParaRPr lang="en-CA"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174</a:t>
            </a:fld>
            <a:endParaRPr lang="en-CA"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175</a:t>
            </a:fld>
            <a:endParaRPr lang="en-CA"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18</a:t>
            </a:fld>
            <a:endParaRPr lang="en-CA"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19</a:t>
            </a:fld>
            <a:endParaRPr lang="en-C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20</a:t>
            </a:fld>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a:t>
            </a:fld>
            <a:endParaRPr lang="en-CA"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21</a:t>
            </a:fld>
            <a:endParaRPr lang="en-CA"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23</a:t>
            </a:fld>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24</a:t>
            </a:fld>
            <a:endParaRPr lang="en-CA"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25</a:t>
            </a:fld>
            <a:endParaRPr lang="en-CA"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26</a:t>
            </a:fld>
            <a:endParaRPr lang="en-CA"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27</a:t>
            </a:fld>
            <a:endParaRPr lang="en-CA"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28</a:t>
            </a:fld>
            <a:endParaRPr lang="en-CA"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30</a:t>
            </a:fld>
            <a:endParaRPr lang="en-CA"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31</a:t>
            </a:fld>
            <a:endParaRPr lang="en-CA"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32</a:t>
            </a:fld>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a:t>
            </a:fld>
            <a:endParaRPr lang="en-CA"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33</a:t>
            </a:fld>
            <a:endParaRPr lang="en-CA"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34</a:t>
            </a:fld>
            <a:endParaRPr lang="en-CA"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35</a:t>
            </a:fld>
            <a:endParaRPr lang="en-CA"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36</a:t>
            </a:fld>
            <a:endParaRPr lang="en-CA"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37</a:t>
            </a:fld>
            <a:endParaRPr lang="en-CA"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38</a:t>
            </a:fld>
            <a:endParaRPr lang="en-CA"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39</a:t>
            </a:fld>
            <a:endParaRPr lang="en-CA"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40</a:t>
            </a:fld>
            <a:endParaRPr lang="en-CA"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41</a:t>
            </a:fld>
            <a:endParaRPr lang="en-CA"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42</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a:t>
            </a:fld>
            <a:endParaRPr lang="en-CA"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43</a:t>
            </a:fld>
            <a:endParaRPr lang="en-CA"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44</a:t>
            </a:fld>
            <a:endParaRPr lang="en-CA"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45</a:t>
            </a:fld>
            <a:endParaRPr lang="en-CA"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46</a:t>
            </a:fld>
            <a:endParaRPr lang="en-CA"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47</a:t>
            </a:fld>
            <a:endParaRPr lang="en-CA"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48</a:t>
            </a:fld>
            <a:endParaRPr lang="en-CA"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49</a:t>
            </a:fld>
            <a:endParaRPr lang="en-CA"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50</a:t>
            </a:fld>
            <a:endParaRPr lang="en-CA"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51</a:t>
            </a:fld>
            <a:endParaRPr lang="en-CA"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52</a:t>
            </a:fld>
            <a:endParaRPr lang="en-CA"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a:t>
            </a:fld>
            <a:endParaRPr lang="en-CA"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53</a:t>
            </a:fld>
            <a:endParaRPr lang="en-CA"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54</a:t>
            </a:fld>
            <a:endParaRPr lang="en-CA"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55</a:t>
            </a:fld>
            <a:endParaRPr lang="en-CA"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56</a:t>
            </a:fld>
            <a:endParaRPr lang="en-CA"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57</a:t>
            </a:fld>
            <a:endParaRPr lang="en-CA"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58</a:t>
            </a:fld>
            <a:endParaRPr lang="en-CA"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59</a:t>
            </a:fld>
            <a:endParaRPr lang="en-CA"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60</a:t>
            </a:fld>
            <a:endParaRPr lang="en-CA"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61</a:t>
            </a:fld>
            <a:endParaRPr lang="en-CA"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62</a:t>
            </a:fld>
            <a:endParaRPr lang="en-C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7</a:t>
            </a:fld>
            <a:endParaRPr lang="en-CA"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63</a:t>
            </a:fld>
            <a:endParaRPr lang="en-CA"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64</a:t>
            </a:fld>
            <a:endParaRPr lang="en-CA"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65</a:t>
            </a:fld>
            <a:endParaRPr lang="en-CA"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66</a:t>
            </a:fld>
            <a:endParaRPr lang="en-CA"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67</a:t>
            </a:fld>
            <a:endParaRPr lang="en-CA"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69</a:t>
            </a:fld>
            <a:endParaRPr lang="en-CA"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70</a:t>
            </a:fld>
            <a:endParaRPr lang="en-CA"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71</a:t>
            </a:fld>
            <a:endParaRPr lang="en-CA"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72</a:t>
            </a:fld>
            <a:endParaRPr lang="en-CA"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73</a:t>
            </a:fld>
            <a:endParaRPr lang="en-CA"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8</a:t>
            </a:fld>
            <a:endParaRPr lang="en-CA"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74</a:t>
            </a:fld>
            <a:endParaRPr lang="en-CA"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75</a:t>
            </a:fld>
            <a:endParaRPr lang="en-CA"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76</a:t>
            </a:fld>
            <a:endParaRPr lang="en-CA"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78</a:t>
            </a:fld>
            <a:endParaRPr lang="en-CA"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79</a:t>
            </a:fld>
            <a:endParaRPr lang="en-CA"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80</a:t>
            </a:fld>
            <a:endParaRPr lang="en-CA"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81</a:t>
            </a:fld>
            <a:endParaRPr lang="en-CA"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82</a:t>
            </a:fld>
            <a:endParaRPr lang="en-CA"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83</a:t>
            </a:fld>
            <a:endParaRPr lang="en-CA"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84</a:t>
            </a:fld>
            <a:endParaRPr lang="en-CA"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9</a:t>
            </a:fld>
            <a:endParaRPr lang="en-CA"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85</a:t>
            </a:fld>
            <a:endParaRPr lang="en-CA"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86</a:t>
            </a:fld>
            <a:endParaRPr lang="en-CA"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87</a:t>
            </a:fld>
            <a:endParaRPr lang="en-CA"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88</a:t>
            </a:fld>
            <a:endParaRPr lang="en-CA"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89</a:t>
            </a:fld>
            <a:endParaRPr lang="en-CA"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dirty="0"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90</a:t>
            </a:fld>
            <a:endParaRPr lang="en-CA"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91</a:t>
            </a:fld>
            <a:endParaRPr lang="en-CA"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92</a:t>
            </a:fld>
            <a:endParaRPr lang="en-CA"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93</a:t>
            </a:fld>
            <a:endParaRPr lang="en-CA"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95</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7481D-C733-4379-A3E7-38E5D4FB2B5C}" type="slidenum">
              <a:rPr lang="en-CA" smtClean="0"/>
              <a:pPr fontAlgn="base">
                <a:spcBef>
                  <a:spcPct val="0"/>
                </a:spcBef>
                <a:spcAft>
                  <a:spcPct val="0"/>
                </a:spcAft>
                <a:defRPr/>
              </a:pPr>
              <a:t>10</a:t>
            </a:fld>
            <a:endParaRPr lang="en-CA"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96</a:t>
            </a:fld>
            <a:endParaRPr lang="en-CA"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97</a:t>
            </a:fld>
            <a:endParaRPr lang="en-CA"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98</a:t>
            </a:fld>
            <a:endParaRPr lang="en-CA"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99</a:t>
            </a:fld>
            <a:endParaRPr lang="en-CA"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100</a:t>
            </a:fld>
            <a:endParaRPr lang="en-CA"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102</a:t>
            </a:fld>
            <a:endParaRPr lang="en-CA"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103</a:t>
            </a:fld>
            <a:endParaRPr lang="en-CA"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104</a:t>
            </a:fld>
            <a:endParaRPr lang="en-CA"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105</a:t>
            </a:fld>
            <a:endParaRPr lang="en-CA"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5807FF-AF83-4B2E-8DE8-0442C8AE936F}" type="slidenum">
              <a:rPr lang="en-CA" smtClean="0"/>
              <a:pPr fontAlgn="base">
                <a:spcBef>
                  <a:spcPct val="0"/>
                </a:spcBef>
                <a:spcAft>
                  <a:spcPct val="0"/>
                </a:spcAft>
                <a:defRPr/>
              </a:pPr>
              <a:t>106</a:t>
            </a:fld>
            <a:endParaRPr lang="en-CA"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7" name="Group 11"/>
          <p:cNvGrpSpPr>
            <a:grpSpLocks/>
          </p:cNvGrpSpPr>
          <p:nvPr/>
        </p:nvGrpSpPr>
        <p:grpSpPr bwMode="auto">
          <a:xfrm>
            <a:off x="285750" y="214313"/>
            <a:ext cx="4783138" cy="862012"/>
            <a:chOff x="432000" y="285728"/>
            <a:chExt cx="4782938" cy="861774"/>
          </a:xfrm>
        </p:grpSpPr>
        <p:pic>
          <p:nvPicPr>
            <p:cNvPr id="10" name="Picture 18"/>
            <p:cNvPicPr>
              <a:picLocks noChangeAspect="1" noChangeArrowheads="1"/>
            </p:cNvPicPr>
            <p:nvPr userDrawn="1"/>
          </p:nvPicPr>
          <p:blipFill>
            <a:blip r:embed="rId3" cstate="print"/>
            <a:srcRect l="1511" r="89397" b="63513"/>
            <a:stretch>
              <a:fillRect/>
            </a:stretch>
          </p:blipFill>
          <p:spPr bwMode="auto">
            <a:xfrm>
              <a:off x="432000" y="396000"/>
              <a:ext cx="857250" cy="642937"/>
            </a:xfrm>
            <a:prstGeom prst="rect">
              <a:avLst/>
            </a:prstGeom>
            <a:noFill/>
            <a:ln w="9525">
              <a:noFill/>
              <a:miter lim="800000"/>
              <a:headEnd/>
              <a:tailEnd/>
            </a:ln>
          </p:spPr>
        </p:pic>
        <p:sp>
          <p:nvSpPr>
            <p:cNvPr id="11" name="TextBox 4"/>
            <p:cNvSpPr txBox="1">
              <a:spLocks noChangeArrowheads="1"/>
            </p:cNvSpPr>
            <p:nvPr userDrawn="1"/>
          </p:nvSpPr>
          <p:spPr bwMode="auto">
            <a:xfrm>
              <a:off x="1214605" y="285728"/>
              <a:ext cx="4000333" cy="861774"/>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b="1" dirty="0">
                  <a:solidFill>
                    <a:schemeClr val="bg1"/>
                  </a:solidFill>
                  <a:latin typeface="Arial Bold" pitchFamily="34" charset="0"/>
                </a:rPr>
                <a:t>Ken </a:t>
              </a:r>
              <a:r>
                <a:rPr lang="en-CA" b="1" dirty="0" err="1">
                  <a:solidFill>
                    <a:schemeClr val="bg1"/>
                  </a:solidFill>
                  <a:latin typeface="Arial Bold" pitchFamily="34" charset="0"/>
                </a:rPr>
                <a:t>Lackman</a:t>
              </a:r>
              <a:r>
                <a:rPr lang="en-CA" b="1" dirty="0">
                  <a:solidFill>
                    <a:schemeClr val="bg1"/>
                  </a:solidFill>
                  <a:latin typeface="Arial Bold" pitchFamily="34" charset="0"/>
                </a:rPr>
                <a:t> &amp; Associates</a:t>
              </a:r>
              <a:endParaRPr lang="en-CA" dirty="0">
                <a:solidFill>
                  <a:schemeClr val="bg1"/>
                </a:solidFill>
              </a:endParaRPr>
            </a:p>
            <a:p>
              <a:pPr eaLnBrk="0" hangingPunct="0">
                <a:defRPr/>
              </a:pPr>
              <a:r>
                <a:rPr lang="en-CA" sz="1400" dirty="0">
                  <a:solidFill>
                    <a:schemeClr val="bg1"/>
                  </a:solidFill>
                </a:rPr>
                <a:t>Educational Consultants</a:t>
              </a:r>
            </a:p>
            <a:p>
              <a:pPr>
                <a:defRPr/>
              </a:pPr>
              <a:endParaRPr lang="en-CA" dirty="0"/>
            </a:p>
          </p:txBody>
        </p:sp>
      </p:grpSp>
      <p:sp>
        <p:nvSpPr>
          <p:cNvPr id="8" name="Title 7"/>
          <p:cNvSpPr>
            <a:spLocks noGrp="1"/>
          </p:cNvSpPr>
          <p:nvPr>
            <p:ph type="ctrTitle"/>
          </p:nvPr>
        </p:nvSpPr>
        <p:spPr>
          <a:xfrm>
            <a:off x="2362200" y="4038600"/>
            <a:ext cx="6477000" cy="1828800"/>
          </a:xfrm>
        </p:spPr>
        <p:txBody>
          <a:bodyPr anchor="b"/>
          <a:lstStyle>
            <a:lvl1pPr>
              <a:defRPr sz="4800"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2"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7FC632A9-90EE-49F4-AFFC-9A6B2AD2FD28}" type="datetimeFigureOut">
              <a:rPr lang="en-US"/>
              <a:pPr>
                <a:defRPr/>
              </a:pPr>
              <a:t>5/28/2013</a:t>
            </a:fld>
            <a:endParaRPr lang="en-CA"/>
          </a:p>
        </p:txBody>
      </p:sp>
      <p:sp>
        <p:nvSpPr>
          <p:cNvPr id="13"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CA"/>
          </a:p>
        </p:txBody>
      </p:sp>
      <p:sp>
        <p:nvSpPr>
          <p:cNvPr id="14"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1B84413F-4E3A-4534-A3AE-AA2A8A7B3F70}" type="slidenum">
              <a:rPr lang="en-CA"/>
              <a:pPr>
                <a:defRPr/>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7" name="Group 11"/>
          <p:cNvGrpSpPr>
            <a:grpSpLocks/>
          </p:cNvGrpSpPr>
          <p:nvPr/>
        </p:nvGrpSpPr>
        <p:grpSpPr bwMode="auto">
          <a:xfrm>
            <a:off x="285750" y="214313"/>
            <a:ext cx="4783138" cy="862012"/>
            <a:chOff x="432000" y="285728"/>
            <a:chExt cx="4782938" cy="861774"/>
          </a:xfrm>
        </p:grpSpPr>
        <p:pic>
          <p:nvPicPr>
            <p:cNvPr id="10" name="Picture 18"/>
            <p:cNvPicPr>
              <a:picLocks noChangeAspect="1" noChangeArrowheads="1"/>
            </p:cNvPicPr>
            <p:nvPr userDrawn="1"/>
          </p:nvPicPr>
          <p:blipFill>
            <a:blip r:embed="rId2" cstate="print"/>
            <a:srcRect l="1511" r="89397" b="63513"/>
            <a:stretch>
              <a:fillRect/>
            </a:stretch>
          </p:blipFill>
          <p:spPr bwMode="auto">
            <a:xfrm>
              <a:off x="432000" y="396000"/>
              <a:ext cx="857250" cy="642937"/>
            </a:xfrm>
            <a:prstGeom prst="rect">
              <a:avLst/>
            </a:prstGeom>
            <a:noFill/>
            <a:ln w="9525">
              <a:noFill/>
              <a:miter lim="800000"/>
              <a:headEnd/>
              <a:tailEnd/>
            </a:ln>
          </p:spPr>
        </p:pic>
        <p:sp>
          <p:nvSpPr>
            <p:cNvPr id="11" name="TextBox 4"/>
            <p:cNvSpPr txBox="1">
              <a:spLocks noChangeArrowheads="1"/>
            </p:cNvSpPr>
            <p:nvPr userDrawn="1"/>
          </p:nvSpPr>
          <p:spPr bwMode="auto">
            <a:xfrm>
              <a:off x="1214605" y="285728"/>
              <a:ext cx="4000333" cy="861774"/>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CA" b="1" dirty="0">
                  <a:latin typeface="Arial Bold" pitchFamily="34" charset="0"/>
                </a:rPr>
                <a:t>Ken </a:t>
              </a:r>
              <a:r>
                <a:rPr lang="en-CA" b="1" dirty="0" err="1">
                  <a:latin typeface="Arial Bold" pitchFamily="34" charset="0"/>
                </a:rPr>
                <a:t>Lackman</a:t>
              </a:r>
              <a:r>
                <a:rPr lang="en-CA" b="1" dirty="0">
                  <a:latin typeface="Arial Bold" pitchFamily="34" charset="0"/>
                </a:rPr>
                <a:t> &amp; Associates</a:t>
              </a:r>
              <a:endParaRPr lang="en-CA" dirty="0"/>
            </a:p>
            <a:p>
              <a:pPr eaLnBrk="0" hangingPunct="0">
                <a:defRPr/>
              </a:pPr>
              <a:r>
                <a:rPr lang="en-CA" sz="1400" dirty="0"/>
                <a:t>Educational Consultants</a:t>
              </a:r>
            </a:p>
            <a:p>
              <a:pPr>
                <a:defRPr/>
              </a:pPr>
              <a:endParaRPr lang="en-CA" dirty="0"/>
            </a:p>
          </p:txBody>
        </p:sp>
      </p:grpSp>
      <p:sp>
        <p:nvSpPr>
          <p:cNvPr id="8" name="Title 7"/>
          <p:cNvSpPr>
            <a:spLocks noGrp="1"/>
          </p:cNvSpPr>
          <p:nvPr>
            <p:ph type="ctrTitle"/>
          </p:nvPr>
        </p:nvSpPr>
        <p:spPr>
          <a:xfrm>
            <a:off x="2285984" y="2786058"/>
            <a:ext cx="6477000" cy="1328734"/>
          </a:xfrm>
        </p:spPr>
        <p:txBody>
          <a:bodyPr anchor="b"/>
          <a:lstStyle>
            <a:lvl1pPr>
              <a:defRPr sz="4000"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2"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4BDCDED7-A203-4642-9509-10765E85A0A7}" type="datetimeFigureOut">
              <a:rPr lang="en-US"/>
              <a:pPr>
                <a:defRPr/>
              </a:pPr>
              <a:t>5/28/2013</a:t>
            </a:fld>
            <a:endParaRPr lang="en-CA"/>
          </a:p>
        </p:txBody>
      </p:sp>
      <p:sp>
        <p:nvSpPr>
          <p:cNvPr id="13"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CA"/>
          </a:p>
        </p:txBody>
      </p:sp>
      <p:sp>
        <p:nvSpPr>
          <p:cNvPr id="14"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0C0DC580-3EC0-47EF-BAB2-FDAE7CBCEBB8}" type="slidenum">
              <a:rPr lang="en-CA"/>
              <a:pPr>
                <a:defRPr/>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34" y="142852"/>
            <a:ext cx="8296276" cy="714380"/>
          </a:xfrm>
        </p:spPr>
        <p:txBody>
          <a:bodyPr/>
          <a:lstStyle>
            <a:lvl1pPr>
              <a:defRPr sz="2800" cap="all" baseline="0">
                <a:latin typeface="Tahoma" pitchFamily="34" charset="0"/>
                <a:ea typeface="Tahoma" pitchFamily="34" charset="0"/>
                <a:cs typeface="Tahoma" pitchFamily="34" charset="0"/>
              </a:defRPr>
            </a:lvl1pPr>
          </a:lstStyle>
          <a:p>
            <a:r>
              <a:rPr lang="en-US" smtClean="0"/>
              <a:t>Click to edit Master title style</a:t>
            </a:r>
            <a:endParaRPr lang="en-US" dirty="0"/>
          </a:p>
        </p:txBody>
      </p:sp>
      <p:sp>
        <p:nvSpPr>
          <p:cNvPr id="8" name="Content Placeholder 7"/>
          <p:cNvSpPr>
            <a:spLocks noGrp="1"/>
          </p:cNvSpPr>
          <p:nvPr>
            <p:ph sz="quarter" idx="1"/>
          </p:nvPr>
        </p:nvSpPr>
        <p:spPr>
          <a:xfrm>
            <a:off x="500034" y="1071546"/>
            <a:ext cx="8194576" cy="48815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0290088-9975-4C6B-946B-F84DA3DDCC26}" type="datetimeFigureOut">
              <a:rPr lang="en-US"/>
              <a:pPr>
                <a:defRPr/>
              </a:pPr>
              <a:t>5/28/2013</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64999">
              <a:srgbClr val="F0EBD5"/>
            </a:gs>
            <a:gs pos="42000">
              <a:srgbClr val="D1C39F"/>
            </a:gs>
          </a:gsLst>
          <a:lin ang="156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00063" y="142875"/>
            <a:ext cx="8153400" cy="628650"/>
          </a:xfrm>
          <a:prstGeom prst="rect">
            <a:avLst/>
          </a:prstGeom>
        </p:spPr>
        <p:txBody>
          <a:bodyPr vert="horz" anchor="ctr">
            <a:normAutofit/>
          </a:bodyPr>
          <a:lstStyle/>
          <a:p>
            <a:r>
              <a:rPr lang="en-US" smtClean="0"/>
              <a:t>Click to edit Master title style</a:t>
            </a:r>
            <a:endParaRPr lang="en-US" dirty="0"/>
          </a:p>
        </p:txBody>
      </p:sp>
      <p:sp>
        <p:nvSpPr>
          <p:cNvPr id="4099" name="Text Placeholder 12"/>
          <p:cNvSpPr>
            <a:spLocks noGrp="1"/>
          </p:cNvSpPr>
          <p:nvPr>
            <p:ph type="body" idx="1"/>
          </p:nvPr>
        </p:nvSpPr>
        <p:spPr bwMode="auto">
          <a:xfrm>
            <a:off x="500063" y="1000125"/>
            <a:ext cx="8266112"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F49C711D-A7D5-4577-9187-B4450DCC9E18}" type="datetimeFigureOut">
              <a:rPr lang="en-US"/>
              <a:pPr>
                <a:defRPr/>
              </a:pPr>
              <a:t>5/28/2013</a:t>
            </a:fld>
            <a:endParaRPr lang="en-CA"/>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CA"/>
          </a:p>
        </p:txBody>
      </p:sp>
      <p:sp>
        <p:nvSpPr>
          <p:cNvPr id="8" name="Rectangle 7"/>
          <p:cNvSpPr/>
          <p:nvPr/>
        </p:nvSpPr>
        <p:spPr>
          <a:xfrm>
            <a:off x="0" y="71437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590550" y="71437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7D08DF86-C00E-4D12-980A-67A5717FE87F}" type="slidenum">
              <a:rPr lang="en-CA"/>
              <a:pPr>
                <a:defRPr/>
              </a:pPr>
              <a:t>‹#›</a:t>
            </a:fld>
            <a:endParaRPr lang="en-CA"/>
          </a:p>
        </p:txBody>
      </p:sp>
      <p:grpSp>
        <p:nvGrpSpPr>
          <p:cNvPr id="4105" name="Group 9"/>
          <p:cNvGrpSpPr>
            <a:grpSpLocks/>
          </p:cNvGrpSpPr>
          <p:nvPr/>
        </p:nvGrpSpPr>
        <p:grpSpPr bwMode="auto">
          <a:xfrm>
            <a:off x="214313" y="6173788"/>
            <a:ext cx="4643437" cy="677862"/>
            <a:chOff x="432000" y="463502"/>
            <a:chExt cx="4643442" cy="677108"/>
          </a:xfrm>
        </p:grpSpPr>
        <p:pic>
          <p:nvPicPr>
            <p:cNvPr id="4106" name="Picture 10"/>
            <p:cNvPicPr>
              <a:picLocks noChangeAspect="1" noChangeArrowheads="1"/>
            </p:cNvPicPr>
            <p:nvPr userDrawn="1"/>
          </p:nvPicPr>
          <p:blipFill>
            <a:blip r:embed="rId5" cstate="print"/>
            <a:srcRect l="1511" r="89397" b="63513"/>
            <a:stretch>
              <a:fillRect/>
            </a:stretch>
          </p:blipFill>
          <p:spPr bwMode="auto">
            <a:xfrm>
              <a:off x="432000" y="503152"/>
              <a:ext cx="714380" cy="535785"/>
            </a:xfrm>
            <a:prstGeom prst="rect">
              <a:avLst/>
            </a:prstGeom>
            <a:noFill/>
            <a:ln w="9525">
              <a:noFill/>
              <a:miter lim="800000"/>
              <a:headEnd/>
              <a:tailEnd/>
            </a:ln>
          </p:spPr>
        </p:pic>
        <p:sp>
          <p:nvSpPr>
            <p:cNvPr id="12" name="TextBox 4"/>
            <p:cNvSpPr txBox="1">
              <a:spLocks noChangeArrowheads="1"/>
            </p:cNvSpPr>
            <p:nvPr userDrawn="1"/>
          </p:nvSpPr>
          <p:spPr bwMode="auto">
            <a:xfrm>
              <a:off x="1074938" y="463502"/>
              <a:ext cx="4000504" cy="677108"/>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ts val="1200"/>
                </a:lnSpc>
                <a:spcBef>
                  <a:spcPts val="0"/>
                </a:spcBef>
                <a:defRPr/>
              </a:pPr>
              <a:r>
                <a:rPr lang="en-CA" sz="1400" b="1" dirty="0">
                  <a:latin typeface="Arial Bold" pitchFamily="34" charset="0"/>
                </a:rPr>
                <a:t>Ken </a:t>
              </a:r>
              <a:r>
                <a:rPr lang="en-CA" sz="1400" b="1" dirty="0" err="1">
                  <a:latin typeface="Arial Bold" pitchFamily="34" charset="0"/>
                </a:rPr>
                <a:t>Lackman</a:t>
              </a:r>
              <a:r>
                <a:rPr lang="en-CA" sz="1400" b="1" dirty="0">
                  <a:latin typeface="Arial Bold" pitchFamily="34" charset="0"/>
                </a:rPr>
                <a:t> &amp; Associates</a:t>
              </a:r>
              <a:endParaRPr lang="en-CA" sz="1400" dirty="0"/>
            </a:p>
            <a:p>
              <a:pPr eaLnBrk="0" hangingPunct="0">
                <a:lnSpc>
                  <a:spcPts val="1200"/>
                </a:lnSpc>
                <a:defRPr/>
              </a:pPr>
              <a:r>
                <a:rPr lang="en-CA" sz="1200" dirty="0"/>
                <a:t>Educational Consultants</a:t>
              </a:r>
            </a:p>
            <a:p>
              <a:pPr>
                <a:defRPr/>
              </a:pPr>
              <a:endParaRPr lang="en-CA" dirty="0"/>
            </a:p>
          </p:txBody>
        </p:sp>
      </p:gr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Lst>
  <p:txStyles>
    <p:titleStyle>
      <a:lvl1pPr algn="l" rtl="0" eaLnBrk="0" fontAlgn="base" hangingPunct="0">
        <a:spcBef>
          <a:spcPct val="0"/>
        </a:spcBef>
        <a:spcAft>
          <a:spcPct val="0"/>
        </a:spcAft>
        <a:defRPr sz="2800" kern="1200" cap="all">
          <a:solidFill>
            <a:schemeClr val="tx2"/>
          </a:solidFill>
          <a:latin typeface="Tahoma" pitchFamily="34" charset="0"/>
          <a:ea typeface="Tahoma" pitchFamily="34" charset="0"/>
          <a:cs typeface="Tahoma" pitchFamily="34" charset="0"/>
        </a:defRPr>
      </a:lvl1pPr>
      <a:lvl2pPr algn="l" rtl="0" eaLnBrk="0" fontAlgn="base" hangingPunct="0">
        <a:spcBef>
          <a:spcPct val="0"/>
        </a:spcBef>
        <a:spcAft>
          <a:spcPct val="0"/>
        </a:spcAft>
        <a:defRPr sz="2800">
          <a:solidFill>
            <a:schemeClr val="tx2"/>
          </a:solidFill>
          <a:latin typeface="Tahoma" pitchFamily="34" charset="0"/>
          <a:cs typeface="Tahoma" pitchFamily="34" charset="0"/>
        </a:defRPr>
      </a:lvl2pPr>
      <a:lvl3pPr algn="l" rtl="0" eaLnBrk="0" fontAlgn="base" hangingPunct="0">
        <a:spcBef>
          <a:spcPct val="0"/>
        </a:spcBef>
        <a:spcAft>
          <a:spcPct val="0"/>
        </a:spcAft>
        <a:defRPr sz="2800">
          <a:solidFill>
            <a:schemeClr val="tx2"/>
          </a:solidFill>
          <a:latin typeface="Tahoma" pitchFamily="34" charset="0"/>
          <a:cs typeface="Tahoma" pitchFamily="34" charset="0"/>
        </a:defRPr>
      </a:lvl3pPr>
      <a:lvl4pPr algn="l" rtl="0" eaLnBrk="0" fontAlgn="base" hangingPunct="0">
        <a:spcBef>
          <a:spcPct val="0"/>
        </a:spcBef>
        <a:spcAft>
          <a:spcPct val="0"/>
        </a:spcAft>
        <a:defRPr sz="2800">
          <a:solidFill>
            <a:schemeClr val="tx2"/>
          </a:solidFill>
          <a:latin typeface="Tahoma" pitchFamily="34" charset="0"/>
          <a:cs typeface="Tahoma" pitchFamily="34" charset="0"/>
        </a:defRPr>
      </a:lvl4pPr>
      <a:lvl5pPr algn="l" rtl="0" eaLnBrk="0" fontAlgn="base" hangingPunct="0">
        <a:spcBef>
          <a:spcPct val="0"/>
        </a:spcBef>
        <a:spcAft>
          <a:spcPct val="0"/>
        </a:spcAft>
        <a:defRPr sz="2800">
          <a:solidFill>
            <a:schemeClr val="tx2"/>
          </a:solidFill>
          <a:latin typeface="Tahoma" pitchFamily="34" charset="0"/>
          <a:cs typeface="Tahoma" pitchFamily="34" charset="0"/>
        </a:defRPr>
      </a:lvl5pPr>
      <a:lvl6pPr marL="457200" algn="l" rtl="0" fontAlgn="base">
        <a:spcBef>
          <a:spcPct val="0"/>
        </a:spcBef>
        <a:spcAft>
          <a:spcPct val="0"/>
        </a:spcAft>
        <a:defRPr sz="2800">
          <a:solidFill>
            <a:schemeClr val="tx2"/>
          </a:solidFill>
          <a:latin typeface="Tahoma" pitchFamily="34" charset="0"/>
          <a:cs typeface="Tahoma" pitchFamily="34" charset="0"/>
        </a:defRPr>
      </a:lvl6pPr>
      <a:lvl7pPr marL="914400" algn="l" rtl="0" fontAlgn="base">
        <a:spcBef>
          <a:spcPct val="0"/>
        </a:spcBef>
        <a:spcAft>
          <a:spcPct val="0"/>
        </a:spcAft>
        <a:defRPr sz="2800">
          <a:solidFill>
            <a:schemeClr val="tx2"/>
          </a:solidFill>
          <a:latin typeface="Tahoma" pitchFamily="34" charset="0"/>
          <a:cs typeface="Tahoma" pitchFamily="34" charset="0"/>
        </a:defRPr>
      </a:lvl7pPr>
      <a:lvl8pPr marL="1371600" algn="l" rtl="0" fontAlgn="base">
        <a:spcBef>
          <a:spcPct val="0"/>
        </a:spcBef>
        <a:spcAft>
          <a:spcPct val="0"/>
        </a:spcAft>
        <a:defRPr sz="2800">
          <a:solidFill>
            <a:schemeClr val="tx2"/>
          </a:solidFill>
          <a:latin typeface="Tahoma" pitchFamily="34" charset="0"/>
          <a:cs typeface="Tahoma" pitchFamily="34" charset="0"/>
        </a:defRPr>
      </a:lvl8pPr>
      <a:lvl9pPr marL="1828800" algn="l" rtl="0" fontAlgn="base">
        <a:spcBef>
          <a:spcPct val="0"/>
        </a:spcBef>
        <a:spcAft>
          <a:spcPct val="0"/>
        </a:spcAft>
        <a:defRPr sz="2800">
          <a:solidFill>
            <a:schemeClr val="tx2"/>
          </a:solidFill>
          <a:latin typeface="Tahoma" pitchFamily="34" charset="0"/>
          <a:cs typeface="Tahoma" pitchFamily="34" charset="0"/>
        </a:defRPr>
      </a:lvl9pPr>
    </p:titleStyle>
    <p:bodyStyle>
      <a:lvl1pPr marL="319088" indent="-319088" algn="l" rtl="0" eaLnBrk="0" fontAlgn="base" hangingPunct="0">
        <a:spcBef>
          <a:spcPts val="700"/>
        </a:spcBef>
        <a:spcAft>
          <a:spcPct val="0"/>
        </a:spcAft>
        <a:buClr>
          <a:srgbClr val="C00000"/>
        </a:buClr>
        <a:buSzPct val="110000"/>
        <a:buFont typeface="Wingdings" pitchFamily="2" charset="2"/>
        <a:buChar char="§"/>
        <a:defRPr sz="2900" kern="1200">
          <a:solidFill>
            <a:schemeClr val="tx1"/>
          </a:solidFill>
          <a:latin typeface="Tahoma" pitchFamily="34" charset="0"/>
          <a:ea typeface="Tahoma" pitchFamily="34" charset="0"/>
          <a:cs typeface="Tahoma" pitchFamily="34" charset="0"/>
        </a:defRPr>
      </a:lvl1pPr>
      <a:lvl2pPr marL="639763" indent="-273050" algn="l" rtl="0" eaLnBrk="0" fontAlgn="base" hangingPunct="0">
        <a:spcBef>
          <a:spcPts val="550"/>
        </a:spcBef>
        <a:spcAft>
          <a:spcPct val="0"/>
        </a:spcAft>
        <a:buClr>
          <a:srgbClr val="C00000"/>
        </a:buClr>
        <a:buSzPct val="110000"/>
        <a:buFont typeface="Wingdings" pitchFamily="2" charset="2"/>
        <a:buChar char="§"/>
        <a:defRPr sz="2600" kern="1200">
          <a:solidFill>
            <a:schemeClr val="tx1"/>
          </a:solidFill>
          <a:latin typeface="Tahoma" pitchFamily="34" charset="0"/>
          <a:ea typeface="Tahoma" pitchFamily="34" charset="0"/>
          <a:cs typeface="Tahoma" pitchFamily="34" charset="0"/>
        </a:defRPr>
      </a:lvl2pPr>
      <a:lvl3pPr marL="914400" indent="-228600" algn="l" rtl="0" eaLnBrk="0" fontAlgn="base" hangingPunct="0">
        <a:spcBef>
          <a:spcPts val="500"/>
        </a:spcBef>
        <a:spcAft>
          <a:spcPct val="0"/>
        </a:spcAft>
        <a:buClr>
          <a:srgbClr val="C00000"/>
        </a:buClr>
        <a:buSzPct val="110000"/>
        <a:buFont typeface="Wingdings" pitchFamily="2" charset="2"/>
        <a:buChar char="§"/>
        <a:defRPr sz="2300" kern="1200">
          <a:solidFill>
            <a:schemeClr val="tx1"/>
          </a:solidFill>
          <a:latin typeface="Tahoma" pitchFamily="34" charset="0"/>
          <a:ea typeface="Tahoma" pitchFamily="34" charset="0"/>
          <a:cs typeface="Tahoma" pitchFamily="34" charset="0"/>
        </a:defRPr>
      </a:lvl3pPr>
      <a:lvl4pPr marL="1371600" indent="-228600" algn="l" rtl="0" eaLnBrk="0" fontAlgn="base" hangingPunct="0">
        <a:spcBef>
          <a:spcPts val="400"/>
        </a:spcBef>
        <a:spcAft>
          <a:spcPct val="0"/>
        </a:spcAft>
        <a:buClr>
          <a:srgbClr val="C00000"/>
        </a:buClr>
        <a:buSzPct val="110000"/>
        <a:buFont typeface="Wingdings" pitchFamily="2" charset="2"/>
        <a:buChar char="§"/>
        <a:defRPr sz="2000" kern="1200">
          <a:solidFill>
            <a:schemeClr val="tx1"/>
          </a:solidFill>
          <a:latin typeface="Tahoma" pitchFamily="34" charset="0"/>
          <a:ea typeface="Tahoma" pitchFamily="34" charset="0"/>
          <a:cs typeface="Tahoma" pitchFamily="34" charset="0"/>
        </a:defRPr>
      </a:lvl4pPr>
      <a:lvl5pPr marL="1828800" indent="-228600" algn="l" rtl="0" eaLnBrk="0" fontAlgn="base" hangingPunct="0">
        <a:spcBef>
          <a:spcPts val="400"/>
        </a:spcBef>
        <a:spcAft>
          <a:spcPct val="0"/>
        </a:spcAft>
        <a:buClr>
          <a:srgbClr val="C00000"/>
        </a:buClr>
        <a:buSzPct val="110000"/>
        <a:buFont typeface="Wingdings" pitchFamily="2" charset="2"/>
        <a:buChar char="§"/>
        <a:defRPr sz="2000" kern="1200">
          <a:solidFill>
            <a:schemeClr val="tx1"/>
          </a:solidFill>
          <a:latin typeface="Tahoma" pitchFamily="34" charset="0"/>
          <a:ea typeface="Tahoma" pitchFamily="34" charset="0"/>
          <a:cs typeface="Tahoma"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hyperlink" Target="http://www.matsda.org/"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hyperlink" Target="http://springpad.com/about"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iatefl.britishcouncil.org/2013/sessions/inde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hyperlink" Target="http://www.just-the-word.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prezi.com/r-yffflfsfdd/synonyms-talk-30-mins/"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www.collinslanguage.com/tips-for-teachers-phrasal-verbs-our-top-tips-and-favourite-classroom-activities"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hyperlink" Target="http://harpercollinsnews.co.uk/AEM/Clients/COL002/ELT/IATEFL13CeliaandLisa.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852936"/>
            <a:ext cx="6226175" cy="2520057"/>
          </a:xfrm>
        </p:spPr>
        <p:txBody>
          <a:bodyPr>
            <a:noAutofit/>
          </a:bodyPr>
          <a:lstStyle/>
          <a:p>
            <a:pPr eaLnBrk="1" fontAlgn="auto" hangingPunct="1">
              <a:spcAft>
                <a:spcPts val="0"/>
              </a:spcAft>
              <a:defRPr/>
            </a:pPr>
            <a:r>
              <a:rPr lang="en-CA" sz="6000" dirty="0" smtClean="0">
                <a:solidFill>
                  <a:schemeClr val="bg1"/>
                </a:solidFill>
                <a:latin typeface="Arial" pitchFamily="34" charset="0"/>
                <a:cs typeface="Arial" pitchFamily="34" charset="0"/>
              </a:rPr>
              <a:t>IATEFL Highlights </a:t>
            </a:r>
            <a:r>
              <a:rPr lang="en-CA" sz="5400" dirty="0" smtClean="0">
                <a:solidFill>
                  <a:schemeClr val="bg1"/>
                </a:solidFill>
                <a:latin typeface="Arial" pitchFamily="34" charset="0"/>
                <a:cs typeface="Arial" pitchFamily="34" charset="0"/>
              </a:rPr>
              <a:t/>
            </a:r>
            <a:br>
              <a:rPr lang="en-CA" sz="5400" dirty="0" smtClean="0">
                <a:solidFill>
                  <a:schemeClr val="bg1"/>
                </a:solidFill>
                <a:latin typeface="Arial" pitchFamily="34" charset="0"/>
                <a:cs typeface="Arial" pitchFamily="34" charset="0"/>
              </a:rPr>
            </a:br>
            <a:r>
              <a:rPr lang="en-CA" sz="4400" dirty="0" smtClean="0">
                <a:solidFill>
                  <a:schemeClr val="bg1"/>
                </a:solidFill>
                <a:latin typeface="Arial" pitchFamily="34" charset="0"/>
                <a:cs typeface="Arial" pitchFamily="34" charset="0"/>
              </a:rPr>
              <a:t>Liverpool 2013</a:t>
            </a:r>
            <a:endParaRPr lang="en-CA" sz="4400" dirty="0">
              <a:solidFill>
                <a:schemeClr val="tx1">
                  <a:lumMod val="9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5122" name="Picture 2"/>
          <p:cNvPicPr>
            <a:picLocks noChangeAspect="1" noChangeArrowheads="1"/>
          </p:cNvPicPr>
          <p:nvPr/>
        </p:nvPicPr>
        <p:blipFill>
          <a:blip r:embed="rId3" cstate="print"/>
          <a:srcRect l="12915" t="13461" r="15473" b="12200"/>
          <a:stretch>
            <a:fillRect/>
          </a:stretch>
        </p:blipFill>
        <p:spPr bwMode="auto">
          <a:xfrm>
            <a:off x="611560" y="1052736"/>
            <a:ext cx="8064896" cy="4905452"/>
          </a:xfrm>
          <a:prstGeom prst="rect">
            <a:avLst/>
          </a:prstGeom>
          <a:noFill/>
          <a:ln w="9525">
            <a:noFill/>
            <a:miter lim="800000"/>
            <a:headEnd/>
            <a:tailEnd/>
          </a:ln>
        </p:spPr>
      </p:pic>
      <p:sp>
        <p:nvSpPr>
          <p:cNvPr id="4" name="TextBox 3"/>
          <p:cNvSpPr txBox="1"/>
          <p:nvPr/>
        </p:nvSpPr>
        <p:spPr>
          <a:xfrm>
            <a:off x="5580112" y="5949280"/>
            <a:ext cx="3096344" cy="707886"/>
          </a:xfrm>
          <a:prstGeom prst="rect">
            <a:avLst/>
          </a:prstGeom>
          <a:solidFill>
            <a:srgbClr val="0070C0"/>
          </a:solidFill>
        </p:spPr>
        <p:txBody>
          <a:bodyPr wrap="square" rtlCol="0">
            <a:spAutoFit/>
          </a:bodyPr>
          <a:lstStyle/>
          <a:p>
            <a:r>
              <a:rPr lang="en-CA" sz="2200" dirty="0" smtClean="0">
                <a:hlinkClick r:id="rId4"/>
              </a:rPr>
              <a:t>http://www.matsda.org/</a:t>
            </a:r>
            <a:endParaRPr lang="en-CA" sz="2200" dirty="0" smtClean="0"/>
          </a:p>
          <a:p>
            <a:endParaRPr lang="en-CA"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789040"/>
            <a:ext cx="6696744" cy="1439862"/>
          </a:xfrm>
        </p:spPr>
        <p:txBody>
          <a:bodyPr>
            <a:normAutofit fontScale="90000"/>
          </a:bodyPr>
          <a:lstStyle/>
          <a:p>
            <a:pPr eaLnBrk="1" fontAlgn="auto" hangingPunct="1">
              <a:spcAft>
                <a:spcPts val="0"/>
              </a:spcAft>
              <a:defRPr/>
            </a:pPr>
            <a:r>
              <a:rPr lang="en-CA" sz="4900" dirty="0" smtClean="0"/>
              <a:t>Semantic Priming, Repetition Priming, Lexical Priming and the Unprimed Learner</a:t>
            </a:r>
            <a:r>
              <a:rPr lang="en-CA" sz="6000" dirty="0" smtClean="0"/>
              <a:t/>
            </a:r>
            <a:br>
              <a:rPr lang="en-CA" sz="6000" dirty="0" smtClean="0"/>
            </a:br>
            <a:r>
              <a:rPr lang="en-CA" sz="3600" dirty="0" smtClean="0"/>
              <a:t>Michael </a:t>
            </a:r>
            <a:r>
              <a:rPr lang="en-CA" sz="3600" dirty="0" err="1" smtClean="0"/>
              <a:t>Hoey</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6146" name="Picture 2"/>
          <p:cNvPicPr>
            <a:picLocks noChangeAspect="1" noChangeArrowheads="1"/>
          </p:cNvPicPr>
          <p:nvPr/>
        </p:nvPicPr>
        <p:blipFill>
          <a:blip r:embed="rId3" cstate="print"/>
          <a:srcRect l="24727" t="15980" r="25071" b="19761"/>
          <a:stretch>
            <a:fillRect/>
          </a:stretch>
        </p:blipFill>
        <p:spPr bwMode="auto">
          <a:xfrm>
            <a:off x="611560"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7170"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8194" name="Picture 2"/>
          <p:cNvPicPr>
            <a:picLocks noChangeAspect="1" noChangeArrowheads="1"/>
          </p:cNvPicPr>
          <p:nvPr/>
        </p:nvPicPr>
        <p:blipFill>
          <a:blip r:embed="rId3" cstate="print"/>
          <a:srcRect l="24727" t="15980" r="25071" b="19761"/>
          <a:stretch>
            <a:fillRect/>
          </a:stretch>
        </p:blipFill>
        <p:spPr bwMode="auto">
          <a:xfrm>
            <a:off x="611559" y="1052736"/>
            <a:ext cx="6720747"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9218"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0243" name="Picture 3"/>
          <p:cNvPicPr>
            <a:picLocks noChangeAspect="1" noChangeArrowheads="1"/>
          </p:cNvPicPr>
          <p:nvPr/>
        </p:nvPicPr>
        <p:blipFill>
          <a:blip r:embed="rId3" cstate="print"/>
          <a:srcRect l="24899" t="15980" r="24899" b="19761"/>
          <a:stretch>
            <a:fillRect/>
          </a:stretch>
        </p:blipFill>
        <p:spPr bwMode="auto">
          <a:xfrm>
            <a:off x="611558" y="1052735"/>
            <a:ext cx="6768754" cy="507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1266" name="Picture 2"/>
          <p:cNvPicPr>
            <a:picLocks noChangeAspect="1" noChangeArrowheads="1"/>
          </p:cNvPicPr>
          <p:nvPr/>
        </p:nvPicPr>
        <p:blipFill>
          <a:blip r:embed="rId3" cstate="print"/>
          <a:srcRect l="24727" t="15980" r="25071" b="19761"/>
          <a:stretch>
            <a:fillRect/>
          </a:stretch>
        </p:blipFill>
        <p:spPr bwMode="auto">
          <a:xfrm>
            <a:off x="611560"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2290" name="Picture 2"/>
          <p:cNvPicPr>
            <a:picLocks noChangeAspect="1" noChangeArrowheads="1"/>
          </p:cNvPicPr>
          <p:nvPr/>
        </p:nvPicPr>
        <p:blipFill>
          <a:blip r:embed="rId3" cstate="print"/>
          <a:srcRect l="24727" t="15980" r="25071" b="19761"/>
          <a:stretch>
            <a:fillRect/>
          </a:stretch>
        </p:blipFill>
        <p:spPr bwMode="auto">
          <a:xfrm>
            <a:off x="611558" y="1052736"/>
            <a:ext cx="6696745" cy="5022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3314"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4338" name="Picture 2"/>
          <p:cNvPicPr>
            <a:picLocks noChangeAspect="1" noChangeArrowheads="1"/>
          </p:cNvPicPr>
          <p:nvPr/>
        </p:nvPicPr>
        <p:blipFill>
          <a:blip r:embed="rId3" cstate="print"/>
          <a:srcRect l="24727" t="15980" r="25071" b="19761"/>
          <a:stretch>
            <a:fillRect/>
          </a:stretch>
        </p:blipFill>
        <p:spPr bwMode="auto">
          <a:xfrm>
            <a:off x="611560" y="1052736"/>
            <a:ext cx="6768752" cy="5076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5362" name="Picture 2"/>
          <p:cNvPicPr>
            <a:picLocks noChangeAspect="1" noChangeArrowheads="1"/>
          </p:cNvPicPr>
          <p:nvPr/>
        </p:nvPicPr>
        <p:blipFill>
          <a:blip r:embed="rId3" cstate="print"/>
          <a:srcRect l="24727" t="15980" r="25071" b="19761"/>
          <a:stretch>
            <a:fillRect/>
          </a:stretch>
        </p:blipFill>
        <p:spPr bwMode="auto">
          <a:xfrm>
            <a:off x="611559" y="1052736"/>
            <a:ext cx="6768753" cy="5076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6386" name="Picture 2"/>
          <p:cNvPicPr>
            <a:picLocks noChangeAspect="1" noChangeArrowheads="1"/>
          </p:cNvPicPr>
          <p:nvPr/>
        </p:nvPicPr>
        <p:blipFill>
          <a:blip r:embed="rId3" cstate="print"/>
          <a:srcRect l="24727" t="15980" r="25071" b="19761"/>
          <a:stretch>
            <a:fillRect/>
          </a:stretch>
        </p:blipFill>
        <p:spPr bwMode="auto">
          <a:xfrm>
            <a:off x="611560" y="1052736"/>
            <a:ext cx="6768752" cy="5076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1026" name="Picture 2"/>
          <p:cNvPicPr>
            <a:picLocks noChangeAspect="1" noChangeArrowheads="1"/>
          </p:cNvPicPr>
          <p:nvPr/>
        </p:nvPicPr>
        <p:blipFill>
          <a:blip r:embed="rId3" cstate="print"/>
          <a:srcRect l="24727" t="15980" r="25071" b="19761"/>
          <a:stretch>
            <a:fillRect/>
          </a:stretch>
        </p:blipFill>
        <p:spPr bwMode="auto">
          <a:xfrm>
            <a:off x="611559" y="1052736"/>
            <a:ext cx="6720747"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2050"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2050"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3075" name="Picture 3"/>
          <p:cNvPicPr>
            <a:picLocks noChangeAspect="1" noChangeArrowheads="1"/>
          </p:cNvPicPr>
          <p:nvPr/>
        </p:nvPicPr>
        <p:blipFill>
          <a:blip r:embed="rId3" cstate="print"/>
          <a:srcRect l="24899" t="15980" r="24899" b="19761"/>
          <a:stretch>
            <a:fillRect/>
          </a:stretch>
        </p:blipFill>
        <p:spPr bwMode="auto">
          <a:xfrm>
            <a:off x="611559" y="1052736"/>
            <a:ext cx="6720747"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4098"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Semantic Priming...: Michael </a:t>
            </a:r>
            <a:r>
              <a:rPr lang="en-CA" sz="3600" dirty="0" err="1" smtClean="0">
                <a:solidFill>
                  <a:schemeClr val="tx1">
                    <a:lumMod val="85000"/>
                    <a:lumOff val="15000"/>
                  </a:schemeClr>
                </a:solidFill>
              </a:rPr>
              <a:t>Hoey</a:t>
            </a:r>
            <a:endParaRPr lang="en-CA" sz="3600" dirty="0" smtClean="0">
              <a:solidFill>
                <a:schemeClr val="tx1">
                  <a:lumMod val="85000"/>
                  <a:lumOff val="15000"/>
                </a:schemeClr>
              </a:solidFill>
            </a:endParaRPr>
          </a:p>
        </p:txBody>
      </p:sp>
      <p:pic>
        <p:nvPicPr>
          <p:cNvPr id="4098" name="Picture 2"/>
          <p:cNvPicPr>
            <a:picLocks noChangeAspect="1" noChangeArrowheads="1"/>
          </p:cNvPicPr>
          <p:nvPr/>
        </p:nvPicPr>
        <p:blipFill>
          <a:blip r:embed="rId3" cstate="print"/>
          <a:srcRect l="24727" t="15980" r="25071" b="19761"/>
          <a:stretch>
            <a:fillRect/>
          </a:stretch>
        </p:blipFill>
        <p:spPr bwMode="auto">
          <a:xfrm>
            <a:off x="611559" y="1052736"/>
            <a:ext cx="6720746"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501008"/>
            <a:ext cx="6696744" cy="1439862"/>
          </a:xfrm>
        </p:spPr>
        <p:txBody>
          <a:bodyPr>
            <a:normAutofit fontScale="90000"/>
          </a:bodyPr>
          <a:lstStyle/>
          <a:p>
            <a:pPr eaLnBrk="1" fontAlgn="auto" hangingPunct="1">
              <a:spcAft>
                <a:spcPts val="0"/>
              </a:spcAft>
              <a:defRPr/>
            </a:pPr>
            <a:r>
              <a:rPr lang="en-CA" sz="6000" dirty="0" smtClean="0"/>
              <a:t>Grammar  rules: Help or hindrance?</a:t>
            </a:r>
            <a:br>
              <a:rPr lang="en-CA" sz="6000" dirty="0" smtClean="0"/>
            </a:br>
            <a:r>
              <a:rPr lang="en-CA" sz="3600" dirty="0" smtClean="0"/>
              <a:t>Peter </a:t>
            </a:r>
            <a:r>
              <a:rPr lang="en-CA" sz="3600" dirty="0" err="1" smtClean="0"/>
              <a:t>Bendall</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a:t>
            </a:r>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1026" name="Picture 2"/>
          <p:cNvPicPr>
            <a:picLocks noChangeAspect="1" noChangeArrowheads="1"/>
          </p:cNvPicPr>
          <p:nvPr/>
        </p:nvPicPr>
        <p:blipFill>
          <a:blip r:embed="rId3" cstate="print"/>
          <a:srcRect l="14391" t="21020" r="8829" b="51260"/>
          <a:stretch>
            <a:fillRect/>
          </a:stretch>
        </p:blipFill>
        <p:spPr bwMode="auto">
          <a:xfrm>
            <a:off x="611559" y="1052736"/>
            <a:ext cx="8169635"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2050" name="Picture 2" descr="C:\Users\ken\Pictures\Iatefl\DSC_1893.jpg"/>
          <p:cNvPicPr>
            <a:picLocks noChangeAspect="1" noChangeArrowheads="1"/>
          </p:cNvPicPr>
          <p:nvPr/>
        </p:nvPicPr>
        <p:blipFill>
          <a:blip r:embed="rId3" cstate="print"/>
          <a:srcRect l="19780" t="16483" r="13462" b="25275"/>
          <a:stretch>
            <a:fillRect/>
          </a:stretch>
        </p:blipFill>
        <p:spPr bwMode="auto">
          <a:xfrm>
            <a:off x="611559" y="1052735"/>
            <a:ext cx="7593449" cy="4968553"/>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3074" name="Picture 2" descr="C:\Users\ken\Pictures\Iatefl\DSC_1894.jpg"/>
          <p:cNvPicPr>
            <a:picLocks noChangeAspect="1" noChangeArrowheads="1"/>
          </p:cNvPicPr>
          <p:nvPr/>
        </p:nvPicPr>
        <p:blipFill>
          <a:blip r:embed="rId3" cstate="print"/>
          <a:srcRect l="15137" t="32110" r="18119" b="11009"/>
          <a:stretch>
            <a:fillRect/>
          </a:stretch>
        </p:blipFill>
        <p:spPr bwMode="auto">
          <a:xfrm>
            <a:off x="611560" y="1052736"/>
            <a:ext cx="7660722" cy="4896544"/>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3075" name="Picture 3" descr="C:\Users\ken\Pictures\Iatefl\DSC_1895.jpg"/>
          <p:cNvPicPr>
            <a:picLocks noChangeAspect="1" noChangeArrowheads="1"/>
          </p:cNvPicPr>
          <p:nvPr/>
        </p:nvPicPr>
        <p:blipFill>
          <a:blip r:embed="rId3" cstate="print"/>
          <a:srcRect l="2645" t="6667" r="9855" b="19311"/>
          <a:stretch>
            <a:fillRect/>
          </a:stretch>
        </p:blipFill>
        <p:spPr bwMode="auto">
          <a:xfrm>
            <a:off x="611560" y="1052736"/>
            <a:ext cx="7704856" cy="4888526"/>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4098" name="Picture 2" descr="C:\Users\ken\Pictures\Iatefl\DSC_1896.jpg"/>
          <p:cNvPicPr>
            <a:picLocks noChangeAspect="1" noChangeArrowheads="1"/>
          </p:cNvPicPr>
          <p:nvPr/>
        </p:nvPicPr>
        <p:blipFill>
          <a:blip r:embed="rId3" cstate="print"/>
          <a:srcRect l="9416" t="8989" r="13898" b="26560"/>
          <a:stretch>
            <a:fillRect/>
          </a:stretch>
        </p:blipFill>
        <p:spPr bwMode="auto">
          <a:xfrm>
            <a:off x="611559" y="1052736"/>
            <a:ext cx="7704857" cy="4856694"/>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Grammar rules: Peter </a:t>
            </a:r>
            <a:r>
              <a:rPr lang="en-CA" sz="3600" dirty="0" err="1" smtClean="0">
                <a:solidFill>
                  <a:schemeClr val="tx1">
                    <a:lumMod val="85000"/>
                    <a:lumOff val="15000"/>
                  </a:schemeClr>
                </a:solidFill>
              </a:rPr>
              <a:t>Bendall</a:t>
            </a:r>
            <a:endParaRPr lang="en-CA" sz="3600" dirty="0" smtClean="0">
              <a:solidFill>
                <a:schemeClr val="tx1">
                  <a:lumMod val="85000"/>
                  <a:lumOff val="15000"/>
                </a:schemeClr>
              </a:solidFill>
            </a:endParaRPr>
          </a:p>
        </p:txBody>
      </p:sp>
      <p:pic>
        <p:nvPicPr>
          <p:cNvPr id="5122" name="Picture 2" descr="C:\Users\ken\Pictures\Iatefl\DSC_1897.jpg"/>
          <p:cNvPicPr>
            <a:picLocks noChangeAspect="1" noChangeArrowheads="1"/>
          </p:cNvPicPr>
          <p:nvPr/>
        </p:nvPicPr>
        <p:blipFill>
          <a:blip r:embed="rId3" cstate="print"/>
          <a:srcRect t="12222" r="11667" b="8889"/>
          <a:stretch>
            <a:fillRect/>
          </a:stretch>
        </p:blipFill>
        <p:spPr bwMode="auto">
          <a:xfrm>
            <a:off x="611560" y="1052736"/>
            <a:ext cx="7632848" cy="5112568"/>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284984"/>
            <a:ext cx="6477000" cy="1439862"/>
          </a:xfrm>
        </p:spPr>
        <p:txBody>
          <a:bodyPr>
            <a:normAutofit fontScale="90000"/>
          </a:bodyPr>
          <a:lstStyle/>
          <a:p>
            <a:pPr eaLnBrk="1" fontAlgn="auto" hangingPunct="1">
              <a:spcAft>
                <a:spcPts val="0"/>
              </a:spcAft>
              <a:defRPr/>
            </a:pPr>
            <a:r>
              <a:rPr lang="en-CA" sz="5300" dirty="0" smtClean="0"/>
              <a:t>Using </a:t>
            </a:r>
            <a:r>
              <a:rPr lang="en-CA" sz="5300" dirty="0" err="1" smtClean="0"/>
              <a:t>Springpad</a:t>
            </a:r>
            <a:r>
              <a:rPr lang="en-CA" sz="5300" dirty="0" smtClean="0"/>
              <a:t> to create an online </a:t>
            </a:r>
            <a:br>
              <a:rPr lang="en-CA" sz="5300" dirty="0" smtClean="0"/>
            </a:br>
            <a:r>
              <a:rPr lang="en-CA" sz="5300" dirty="0" err="1" smtClean="0"/>
              <a:t>coursebook</a:t>
            </a:r>
            <a:r>
              <a:rPr lang="en-CA" sz="6000" dirty="0" smtClean="0"/>
              <a:t/>
            </a:r>
            <a:br>
              <a:rPr lang="en-CA" sz="6000" dirty="0" smtClean="0"/>
            </a:br>
            <a:r>
              <a:rPr lang="en-CA" sz="3600" dirty="0" err="1" smtClean="0"/>
              <a:t>hakan</a:t>
            </a:r>
            <a:r>
              <a:rPr lang="en-CA" sz="3600" dirty="0" smtClean="0"/>
              <a:t> </a:t>
            </a:r>
            <a:r>
              <a:rPr lang="en-CA" sz="3600" dirty="0" err="1" smtClean="0"/>
              <a:t>senturk</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1026" name="Picture 2"/>
          <p:cNvPicPr>
            <a:picLocks noChangeAspect="1" noChangeArrowheads="1"/>
          </p:cNvPicPr>
          <p:nvPr/>
        </p:nvPicPr>
        <p:blipFill>
          <a:blip r:embed="rId3" cstate="print"/>
          <a:srcRect l="14391" t="51260" r="8829" b="17240"/>
          <a:stretch>
            <a:fillRect/>
          </a:stretch>
        </p:blipFill>
        <p:spPr bwMode="auto">
          <a:xfrm>
            <a:off x="611559" y="1124744"/>
            <a:ext cx="8087939"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2050" name="Picture 2" descr="C:\Users\ken\Pictures\Iatefl\DSC_1929.jpg"/>
          <p:cNvPicPr>
            <a:picLocks noChangeAspect="1" noChangeArrowheads="1"/>
          </p:cNvPicPr>
          <p:nvPr/>
        </p:nvPicPr>
        <p:blipFill>
          <a:blip r:embed="rId3" cstate="print"/>
          <a:srcRect l="23094" t="18949" r="25981" b="28152"/>
          <a:stretch>
            <a:fillRect/>
          </a:stretch>
        </p:blipFill>
        <p:spPr bwMode="auto">
          <a:xfrm>
            <a:off x="611560" y="1052735"/>
            <a:ext cx="6480720" cy="5048933"/>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3074" name="Picture 2" descr="C:\Users\ken\Pictures\Iatefl\DSC_1930.jpg"/>
          <p:cNvPicPr>
            <a:picLocks noChangeAspect="1" noChangeArrowheads="1"/>
          </p:cNvPicPr>
          <p:nvPr/>
        </p:nvPicPr>
        <p:blipFill>
          <a:blip r:embed="rId3" cstate="print"/>
          <a:srcRect l="18168" t="22206" r="28841" b="28336"/>
          <a:stretch>
            <a:fillRect/>
          </a:stretch>
        </p:blipFill>
        <p:spPr bwMode="auto">
          <a:xfrm>
            <a:off x="611560" y="1052736"/>
            <a:ext cx="7097932" cy="496855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4098" name="Picture 2" descr="C:\Users\ken\Pictures\Iatefl\DSC_1931.jpg"/>
          <p:cNvPicPr>
            <a:picLocks noChangeAspect="1" noChangeArrowheads="1"/>
          </p:cNvPicPr>
          <p:nvPr/>
        </p:nvPicPr>
        <p:blipFill>
          <a:blip r:embed="rId3" cstate="print"/>
          <a:srcRect l="18500" t="16401" r="27163" b="32150"/>
          <a:stretch>
            <a:fillRect/>
          </a:stretch>
        </p:blipFill>
        <p:spPr bwMode="auto">
          <a:xfrm>
            <a:off x="611558" y="1052736"/>
            <a:ext cx="6984777" cy="4960204"/>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5122" name="Picture 2" descr="C:\Users\ken\Pictures\Iatefl\DSC_1932.jpg"/>
          <p:cNvPicPr>
            <a:picLocks noChangeAspect="1" noChangeArrowheads="1"/>
          </p:cNvPicPr>
          <p:nvPr/>
        </p:nvPicPr>
        <p:blipFill>
          <a:blip r:embed="rId3" cstate="print"/>
          <a:srcRect l="20863" t="17850" r="25588" b="35300"/>
          <a:stretch>
            <a:fillRect/>
          </a:stretch>
        </p:blipFill>
        <p:spPr bwMode="auto">
          <a:xfrm>
            <a:off x="611559" y="1052736"/>
            <a:ext cx="7572025" cy="4968552"/>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5122" name="Picture 2" descr="C:\Users\ken\Pictures\Iatefl\DSC_1932.jpg"/>
          <p:cNvPicPr>
            <a:picLocks noChangeAspect="1" noChangeArrowheads="1"/>
          </p:cNvPicPr>
          <p:nvPr/>
        </p:nvPicPr>
        <p:blipFill>
          <a:blip r:embed="rId3" cstate="print"/>
          <a:srcRect l="20863" t="17850" r="25588" b="35300"/>
          <a:stretch>
            <a:fillRect/>
          </a:stretch>
        </p:blipFill>
        <p:spPr bwMode="auto">
          <a:xfrm>
            <a:off x="611559" y="1052736"/>
            <a:ext cx="7572025" cy="4968552"/>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Using </a:t>
            </a:r>
            <a:r>
              <a:rPr lang="en-CA" sz="3600" dirty="0" err="1" smtClean="0">
                <a:solidFill>
                  <a:schemeClr val="tx1">
                    <a:lumMod val="85000"/>
                    <a:lumOff val="15000"/>
                  </a:schemeClr>
                </a:solidFill>
              </a:rPr>
              <a:t>springpad</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hakan</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senturk</a:t>
            </a:r>
            <a:endParaRPr lang="en-CA" sz="3600" dirty="0" smtClean="0">
              <a:solidFill>
                <a:schemeClr val="tx1">
                  <a:lumMod val="85000"/>
                  <a:lumOff val="15000"/>
                </a:schemeClr>
              </a:solidFill>
            </a:endParaRPr>
          </a:p>
        </p:txBody>
      </p:sp>
      <p:pic>
        <p:nvPicPr>
          <p:cNvPr id="1027" name="Picture 3"/>
          <p:cNvPicPr>
            <a:picLocks noChangeAspect="1" noChangeArrowheads="1"/>
          </p:cNvPicPr>
          <p:nvPr/>
        </p:nvPicPr>
        <p:blipFill>
          <a:blip r:embed="rId3" cstate="print"/>
          <a:srcRect l="1274" t="10941" r="3125" b="10940"/>
          <a:stretch>
            <a:fillRect/>
          </a:stretch>
        </p:blipFill>
        <p:spPr bwMode="auto">
          <a:xfrm>
            <a:off x="611559" y="1052736"/>
            <a:ext cx="8121363" cy="3888432"/>
          </a:xfrm>
          <a:prstGeom prst="rect">
            <a:avLst/>
          </a:prstGeom>
          <a:noFill/>
          <a:ln w="9525">
            <a:noFill/>
            <a:miter lim="800000"/>
            <a:headEnd/>
            <a:tailEnd/>
          </a:ln>
        </p:spPr>
      </p:pic>
      <p:sp>
        <p:nvSpPr>
          <p:cNvPr id="6" name="Rectangle 5"/>
          <p:cNvSpPr/>
          <p:nvPr/>
        </p:nvSpPr>
        <p:spPr>
          <a:xfrm>
            <a:off x="539552" y="5013176"/>
            <a:ext cx="3829895" cy="830997"/>
          </a:xfrm>
          <a:prstGeom prst="rect">
            <a:avLst/>
          </a:prstGeom>
        </p:spPr>
        <p:txBody>
          <a:bodyPr wrap="none">
            <a:spAutoFit/>
          </a:bodyPr>
          <a:lstStyle/>
          <a:p>
            <a:r>
              <a:rPr lang="en-CA" sz="2400" dirty="0" smtClean="0">
                <a:hlinkClick r:id="rId4"/>
              </a:rPr>
              <a:t>http://springpad.com/about</a:t>
            </a:r>
            <a:endParaRPr lang="en-CA" sz="2400" dirty="0" smtClean="0"/>
          </a:p>
          <a:p>
            <a:endParaRPr lang="en-CA" sz="24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429000"/>
            <a:ext cx="6477000" cy="1439862"/>
          </a:xfrm>
        </p:spPr>
        <p:txBody>
          <a:bodyPr>
            <a:normAutofit fontScale="90000"/>
          </a:bodyPr>
          <a:lstStyle/>
          <a:p>
            <a:pPr eaLnBrk="1" fontAlgn="auto" hangingPunct="1">
              <a:spcAft>
                <a:spcPts val="0"/>
              </a:spcAft>
              <a:defRPr/>
            </a:pPr>
            <a:r>
              <a:rPr lang="en-CA" sz="4900" dirty="0" smtClean="0"/>
              <a:t/>
            </a:r>
            <a:br>
              <a:rPr lang="en-CA" sz="4900" dirty="0" smtClean="0"/>
            </a:br>
            <a:r>
              <a:rPr lang="en-CA" sz="5300" dirty="0" smtClean="0"/>
              <a:t>How to write a </a:t>
            </a:r>
            <a:br>
              <a:rPr lang="en-CA" sz="5300" dirty="0" smtClean="0"/>
            </a:br>
            <a:r>
              <a:rPr lang="en-CA" sz="5300" dirty="0" smtClean="0"/>
              <a:t>good task</a:t>
            </a:r>
            <a:r>
              <a:rPr lang="en-CA" sz="6000" dirty="0" smtClean="0"/>
              <a:t/>
            </a:r>
            <a:br>
              <a:rPr lang="en-CA" sz="6000" dirty="0" smtClean="0"/>
            </a:br>
            <a:r>
              <a:rPr lang="en-CA" sz="3600" dirty="0" smtClean="0"/>
              <a:t>felicity </a:t>
            </a:r>
            <a:r>
              <a:rPr lang="en-CA" sz="3600" dirty="0" err="1" smtClean="0"/>
              <a:t>o’Dell</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1026" name="Picture 2"/>
          <p:cNvPicPr>
            <a:picLocks noChangeAspect="1" noChangeArrowheads="1"/>
          </p:cNvPicPr>
          <p:nvPr/>
        </p:nvPicPr>
        <p:blipFill>
          <a:blip r:embed="rId3" cstate="print"/>
          <a:srcRect l="15129" t="41180" r="8829" b="27320"/>
          <a:stretch>
            <a:fillRect/>
          </a:stretch>
        </p:blipFill>
        <p:spPr bwMode="auto">
          <a:xfrm>
            <a:off x="611560" y="1052736"/>
            <a:ext cx="8010170"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6" name="Picture 5" descr="img141.jpg"/>
          <p:cNvPicPr>
            <a:picLocks noChangeAspect="1"/>
          </p:cNvPicPr>
          <p:nvPr/>
        </p:nvPicPr>
        <p:blipFill>
          <a:blip r:embed="rId3" cstate="print"/>
          <a:srcRect b="24401"/>
          <a:stretch>
            <a:fillRect/>
          </a:stretch>
        </p:blipFill>
        <p:spPr>
          <a:xfrm>
            <a:off x="4355976" y="1052736"/>
            <a:ext cx="4262555" cy="5560300"/>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b="64300"/>
          <a:stretch>
            <a:fillRect/>
          </a:stretch>
        </p:blipFill>
        <p:spPr>
          <a:xfrm>
            <a:off x="611559" y="1052736"/>
            <a:ext cx="8191393" cy="4536504"/>
          </a:xfrm>
          <a:prstGeom prst="rect">
            <a:avLst/>
          </a:prstGeom>
        </p:spPr>
      </p:pic>
      <p:sp>
        <p:nvSpPr>
          <p:cNvPr id="5" name="Rectangle 4"/>
          <p:cNvSpPr/>
          <p:nvPr/>
        </p:nvSpPr>
        <p:spPr>
          <a:xfrm>
            <a:off x="3779912" y="2276872"/>
            <a:ext cx="2016224"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876256" y="3068960"/>
            <a:ext cx="1656184"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6876256" y="4581128"/>
            <a:ext cx="1656184" cy="79208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b="64300"/>
          <a:stretch>
            <a:fillRect/>
          </a:stretch>
        </p:blipFill>
        <p:spPr>
          <a:xfrm>
            <a:off x="611559" y="1052736"/>
            <a:ext cx="8191393" cy="4536504"/>
          </a:xfrm>
          <a:prstGeom prst="rect">
            <a:avLst/>
          </a:prstGeom>
        </p:spPr>
      </p:pic>
      <p:sp>
        <p:nvSpPr>
          <p:cNvPr id="6" name="Rectangle 5"/>
          <p:cNvSpPr/>
          <p:nvPr/>
        </p:nvSpPr>
        <p:spPr>
          <a:xfrm>
            <a:off x="6876256" y="3068960"/>
            <a:ext cx="1656184"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6876256" y="4581128"/>
            <a:ext cx="1656184" cy="79208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b="64300"/>
          <a:stretch>
            <a:fillRect/>
          </a:stretch>
        </p:blipFill>
        <p:spPr>
          <a:xfrm>
            <a:off x="611559" y="1052736"/>
            <a:ext cx="8191393" cy="4536504"/>
          </a:xfrm>
          <a:prstGeom prst="rect">
            <a:avLst/>
          </a:prstGeom>
        </p:spPr>
      </p:pic>
      <p:sp>
        <p:nvSpPr>
          <p:cNvPr id="7" name="Rectangle 6"/>
          <p:cNvSpPr/>
          <p:nvPr/>
        </p:nvSpPr>
        <p:spPr>
          <a:xfrm>
            <a:off x="6876256" y="4581128"/>
            <a:ext cx="1656184" cy="79208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endParaRPr lang="en-CA" sz="2500" dirty="0" smtClean="0">
              <a:latin typeface="Arial" pitchFamily="34" charset="0"/>
              <a:cs typeface="Arial" pitchFamily="34" charset="0"/>
            </a:endParaRP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b="64300"/>
          <a:stretch>
            <a:fillRect/>
          </a:stretch>
        </p:blipFill>
        <p:spPr>
          <a:xfrm>
            <a:off x="611559" y="1052736"/>
            <a:ext cx="8191393" cy="4536504"/>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35700" b="37001"/>
          <a:stretch>
            <a:fillRect/>
          </a:stretch>
        </p:blipFill>
        <p:spPr>
          <a:xfrm>
            <a:off x="611559" y="1052736"/>
            <a:ext cx="8208913" cy="3476511"/>
          </a:xfrm>
          <a:prstGeom prst="rect">
            <a:avLst/>
          </a:prstGeom>
        </p:spPr>
      </p:pic>
      <p:sp>
        <p:nvSpPr>
          <p:cNvPr id="5" name="Rectangle 4"/>
          <p:cNvSpPr/>
          <p:nvPr/>
        </p:nvSpPr>
        <p:spPr>
          <a:xfrm>
            <a:off x="5724128" y="1916832"/>
            <a:ext cx="2016224"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372200" y="2996952"/>
            <a:ext cx="1584176"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668344" y="3933056"/>
            <a:ext cx="936104" cy="57606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35700" b="37001"/>
          <a:stretch>
            <a:fillRect/>
          </a:stretch>
        </p:blipFill>
        <p:spPr>
          <a:xfrm>
            <a:off x="611559" y="1052736"/>
            <a:ext cx="8208913" cy="3476511"/>
          </a:xfrm>
          <a:prstGeom prst="rect">
            <a:avLst/>
          </a:prstGeom>
        </p:spPr>
      </p:pic>
      <p:sp>
        <p:nvSpPr>
          <p:cNvPr id="6" name="Rectangle 5"/>
          <p:cNvSpPr/>
          <p:nvPr/>
        </p:nvSpPr>
        <p:spPr>
          <a:xfrm>
            <a:off x="6372200" y="2996952"/>
            <a:ext cx="1584176"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668344" y="3933056"/>
            <a:ext cx="936104" cy="57606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35700" b="37001"/>
          <a:stretch>
            <a:fillRect/>
          </a:stretch>
        </p:blipFill>
        <p:spPr>
          <a:xfrm>
            <a:off x="611559" y="1052736"/>
            <a:ext cx="8208913" cy="3476511"/>
          </a:xfrm>
          <a:prstGeom prst="rect">
            <a:avLst/>
          </a:prstGeom>
        </p:spPr>
      </p:pic>
      <p:sp>
        <p:nvSpPr>
          <p:cNvPr id="7" name="Rectangle 6"/>
          <p:cNvSpPr/>
          <p:nvPr/>
        </p:nvSpPr>
        <p:spPr>
          <a:xfrm>
            <a:off x="7668344" y="3933056"/>
            <a:ext cx="936104" cy="576064"/>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
        <p:nvSpPr>
          <p:cNvPr id="5" name="Rectangle 4"/>
          <p:cNvSpPr/>
          <p:nvPr/>
        </p:nvSpPr>
        <p:spPr>
          <a:xfrm>
            <a:off x="7596336" y="1340768"/>
            <a:ext cx="936104"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971600" y="3573016"/>
            <a:ext cx="2016224"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139952" y="3429000"/>
            <a:ext cx="2088232"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380312" y="2780928"/>
            <a:ext cx="1152128"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491880" y="5085184"/>
            <a:ext cx="2880320" cy="43204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
        <p:nvSpPr>
          <p:cNvPr id="6" name="Rectangle 5"/>
          <p:cNvSpPr/>
          <p:nvPr/>
        </p:nvSpPr>
        <p:spPr>
          <a:xfrm>
            <a:off x="971600" y="3573016"/>
            <a:ext cx="2016224"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139952" y="3429000"/>
            <a:ext cx="2088232"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380312" y="2780928"/>
            <a:ext cx="1152128"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491880" y="5085184"/>
            <a:ext cx="2880320" cy="43204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
        <p:nvSpPr>
          <p:cNvPr id="6" name="Rectangle 5"/>
          <p:cNvSpPr/>
          <p:nvPr/>
        </p:nvSpPr>
        <p:spPr>
          <a:xfrm>
            <a:off x="971600" y="3573016"/>
            <a:ext cx="2016224"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4139952" y="3429000"/>
            <a:ext cx="2088232" cy="50405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491880" y="5085184"/>
            <a:ext cx="2880320" cy="43204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
        <p:nvSpPr>
          <p:cNvPr id="6" name="Rectangle 5"/>
          <p:cNvSpPr/>
          <p:nvPr/>
        </p:nvSpPr>
        <p:spPr>
          <a:xfrm>
            <a:off x="971600" y="3573016"/>
            <a:ext cx="2016224" cy="72008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491880" y="5085184"/>
            <a:ext cx="2880320" cy="43204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
        <p:nvSpPr>
          <p:cNvPr id="9" name="Rectangle 8"/>
          <p:cNvSpPr/>
          <p:nvPr/>
        </p:nvSpPr>
        <p:spPr>
          <a:xfrm>
            <a:off x="3491880" y="5085184"/>
            <a:ext cx="2880320" cy="43204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4.jpg"/>
          <p:cNvPicPr>
            <a:picLocks noChangeAspect="1"/>
          </p:cNvPicPr>
          <p:nvPr/>
        </p:nvPicPr>
        <p:blipFill>
          <a:blip r:embed="rId3" cstate="print"/>
          <a:srcRect t="57749" b="5788"/>
          <a:stretch>
            <a:fillRect/>
          </a:stretch>
        </p:blipFill>
        <p:spPr>
          <a:xfrm>
            <a:off x="611559" y="1052736"/>
            <a:ext cx="8136905" cy="460270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5" name="Picture 4" descr="img142.jpg"/>
          <p:cNvPicPr>
            <a:picLocks noChangeAspect="1"/>
          </p:cNvPicPr>
          <p:nvPr/>
        </p:nvPicPr>
        <p:blipFill>
          <a:blip r:embed="rId3" cstate="print"/>
          <a:srcRect b="73750"/>
          <a:stretch>
            <a:fillRect/>
          </a:stretch>
        </p:blipFill>
        <p:spPr>
          <a:xfrm>
            <a:off x="611559" y="1052736"/>
            <a:ext cx="8136905" cy="3675479"/>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5" name="Picture 4" descr="img142.jpg"/>
          <p:cNvPicPr>
            <a:picLocks noChangeAspect="1"/>
          </p:cNvPicPr>
          <p:nvPr/>
        </p:nvPicPr>
        <p:blipFill>
          <a:blip r:embed="rId3" cstate="print"/>
          <a:srcRect t="26427" b="47501"/>
          <a:stretch>
            <a:fillRect/>
          </a:stretch>
        </p:blipFill>
        <p:spPr>
          <a:xfrm>
            <a:off x="539552" y="1124744"/>
            <a:ext cx="8185447" cy="3672408"/>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5" name="Picture 4" descr="img142.jpg"/>
          <p:cNvPicPr>
            <a:picLocks noChangeAspect="1"/>
          </p:cNvPicPr>
          <p:nvPr/>
        </p:nvPicPr>
        <p:blipFill>
          <a:blip r:embed="rId3" cstate="print"/>
          <a:srcRect t="52499" b="13017"/>
          <a:stretch>
            <a:fillRect/>
          </a:stretch>
        </p:blipFill>
        <p:spPr>
          <a:xfrm>
            <a:off x="539552" y="1052735"/>
            <a:ext cx="8130236" cy="4824537"/>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5" name="Picture 4" descr="img142.jpg"/>
          <p:cNvPicPr>
            <a:picLocks noChangeAspect="1"/>
          </p:cNvPicPr>
          <p:nvPr/>
        </p:nvPicPr>
        <p:blipFill>
          <a:blip r:embed="rId3" cstate="print"/>
          <a:srcRect t="86983"/>
          <a:stretch>
            <a:fillRect/>
          </a:stretch>
        </p:blipFill>
        <p:spPr>
          <a:xfrm>
            <a:off x="611559" y="1052736"/>
            <a:ext cx="8064897" cy="1806437"/>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How to write a...: Felicity </a:t>
            </a:r>
            <a:r>
              <a:rPr lang="en-CA" sz="3600" dirty="0" err="1" smtClean="0">
                <a:solidFill>
                  <a:schemeClr val="tx1">
                    <a:lumMod val="85000"/>
                    <a:lumOff val="15000"/>
                  </a:schemeClr>
                </a:solidFill>
              </a:rPr>
              <a:t>o’dell</a:t>
            </a:r>
            <a:endParaRPr lang="en-CA" sz="3600" dirty="0" smtClean="0">
              <a:solidFill>
                <a:schemeClr val="tx1">
                  <a:lumMod val="85000"/>
                  <a:lumOff val="15000"/>
                </a:schemeClr>
              </a:solidFill>
            </a:endParaRPr>
          </a:p>
        </p:txBody>
      </p:sp>
      <p:pic>
        <p:nvPicPr>
          <p:cNvPr id="4" name="Picture 3" descr="img143.jpg"/>
          <p:cNvPicPr>
            <a:picLocks noChangeAspect="1"/>
          </p:cNvPicPr>
          <p:nvPr/>
        </p:nvPicPr>
        <p:blipFill>
          <a:blip r:embed="rId3" cstate="print"/>
          <a:srcRect t="7779" b="53730"/>
          <a:stretch>
            <a:fillRect/>
          </a:stretch>
        </p:blipFill>
        <p:spPr>
          <a:xfrm>
            <a:off x="611559" y="1052736"/>
            <a:ext cx="8102815" cy="5544616"/>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429000"/>
            <a:ext cx="6477000" cy="1439862"/>
          </a:xfrm>
        </p:spPr>
        <p:txBody>
          <a:bodyPr>
            <a:normAutofit fontScale="90000"/>
          </a:bodyPr>
          <a:lstStyle/>
          <a:p>
            <a:pPr eaLnBrk="1" fontAlgn="auto" hangingPunct="1">
              <a:spcAft>
                <a:spcPts val="0"/>
              </a:spcAft>
              <a:defRPr/>
            </a:pPr>
            <a:r>
              <a:rPr lang="en-CA" sz="4900" dirty="0" smtClean="0"/>
              <a:t>Patterns not rules: Why we need </a:t>
            </a:r>
            <a:br>
              <a:rPr lang="en-CA" sz="4900" dirty="0" smtClean="0"/>
            </a:br>
            <a:r>
              <a:rPr lang="en-CA" sz="4900" dirty="0" smtClean="0"/>
              <a:t>a radically different paradigm</a:t>
            </a:r>
            <a:r>
              <a:rPr lang="en-CA" sz="6000" dirty="0" smtClean="0"/>
              <a:t/>
            </a:r>
            <a:br>
              <a:rPr lang="en-CA" sz="6000" dirty="0" smtClean="0"/>
            </a:br>
            <a:r>
              <a:rPr lang="en-CA" sz="3600" dirty="0" err="1" smtClean="0"/>
              <a:t>rita</a:t>
            </a:r>
            <a:r>
              <a:rPr lang="en-CA" sz="3600" dirty="0" smtClean="0"/>
              <a:t> baker</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 name="Picture 3"/>
          <p:cNvPicPr>
            <a:picLocks noChangeAspect="1" noChangeArrowheads="1"/>
          </p:cNvPicPr>
          <p:nvPr/>
        </p:nvPicPr>
        <p:blipFill>
          <a:blip r:embed="rId3" cstate="print"/>
          <a:srcRect l="14563" t="50000" r="9395" b="18500"/>
          <a:stretch>
            <a:fillRect/>
          </a:stretch>
        </p:blipFill>
        <p:spPr bwMode="auto">
          <a:xfrm>
            <a:off x="611560" y="1124744"/>
            <a:ext cx="8010170"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12988" t="6951" r="12201" b="17450"/>
          <a:stretch>
            <a:fillRect/>
          </a:stretch>
        </p:blipFill>
        <p:spPr bwMode="auto">
          <a:xfrm>
            <a:off x="611560" y="1052736"/>
            <a:ext cx="6840760" cy="5184576"/>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12988" t="6951" r="12201" b="17450"/>
          <a:stretch>
            <a:fillRect/>
          </a:stretch>
        </p:blipFill>
        <p:spPr bwMode="auto">
          <a:xfrm>
            <a:off x="611560" y="1052736"/>
            <a:ext cx="6840760" cy="5184576"/>
          </a:xfrm>
          <a:prstGeom prst="rect">
            <a:avLst/>
          </a:prstGeom>
          <a:noFill/>
        </p:spPr>
      </p:pic>
      <p:sp>
        <p:nvSpPr>
          <p:cNvPr id="4" name="Rectangle 3"/>
          <p:cNvSpPr/>
          <p:nvPr/>
        </p:nvSpPr>
        <p:spPr>
          <a:xfrm>
            <a:off x="1259632" y="1916832"/>
            <a:ext cx="55446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20075" t="19551" r="19288" b="48950"/>
          <a:stretch>
            <a:fillRect/>
          </a:stretch>
        </p:blipFill>
        <p:spPr bwMode="auto">
          <a:xfrm>
            <a:off x="1259632" y="1916832"/>
            <a:ext cx="5544616" cy="2160240"/>
          </a:xfrm>
          <a:prstGeom prst="rect">
            <a:avLst/>
          </a:prstGeom>
          <a:noFill/>
        </p:spPr>
      </p:pic>
      <p:sp>
        <p:nvSpPr>
          <p:cNvPr id="4" name="Rectangle 3"/>
          <p:cNvSpPr/>
          <p:nvPr/>
        </p:nvSpPr>
        <p:spPr>
          <a:xfrm>
            <a:off x="1259632" y="1916832"/>
            <a:ext cx="55446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20075" t="19551" r="19288" b="48950"/>
          <a:stretch>
            <a:fillRect/>
          </a:stretch>
        </p:blipFill>
        <p:spPr bwMode="auto">
          <a:xfrm>
            <a:off x="539552" y="1708290"/>
            <a:ext cx="8112902" cy="3160870"/>
          </a:xfrm>
          <a:prstGeom prst="rect">
            <a:avLst/>
          </a:prstGeom>
          <a:noFill/>
        </p:spPr>
      </p:pic>
      <p:sp>
        <p:nvSpPr>
          <p:cNvPr id="4" name="Rectangle 3"/>
          <p:cNvSpPr/>
          <p:nvPr/>
        </p:nvSpPr>
        <p:spPr>
          <a:xfrm>
            <a:off x="539552" y="1700808"/>
            <a:ext cx="8136904" cy="3168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12988" t="6951" r="12201" b="17450"/>
          <a:stretch>
            <a:fillRect/>
          </a:stretch>
        </p:blipFill>
        <p:spPr bwMode="auto">
          <a:xfrm>
            <a:off x="611560" y="1052736"/>
            <a:ext cx="6840760" cy="5184576"/>
          </a:xfrm>
          <a:prstGeom prst="rect">
            <a:avLst/>
          </a:prstGeom>
          <a:noFill/>
        </p:spPr>
      </p:pic>
      <p:sp>
        <p:nvSpPr>
          <p:cNvPr id="4" name="Rectangle 3"/>
          <p:cNvSpPr/>
          <p:nvPr/>
        </p:nvSpPr>
        <p:spPr>
          <a:xfrm>
            <a:off x="1259632" y="1916832"/>
            <a:ext cx="55446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12988" t="6951" r="12201" b="17450"/>
          <a:stretch>
            <a:fillRect/>
          </a:stretch>
        </p:blipFill>
        <p:spPr bwMode="auto">
          <a:xfrm>
            <a:off x="611560" y="1052736"/>
            <a:ext cx="6840760" cy="5184576"/>
          </a:xfrm>
          <a:prstGeom prst="rect">
            <a:avLst/>
          </a:prstGeom>
          <a:noFill/>
        </p:spPr>
      </p:pic>
      <p:sp>
        <p:nvSpPr>
          <p:cNvPr id="4" name="Rectangle 3"/>
          <p:cNvSpPr/>
          <p:nvPr/>
        </p:nvSpPr>
        <p:spPr>
          <a:xfrm>
            <a:off x="1259632" y="4077072"/>
            <a:ext cx="55446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20075" t="51050" r="19288" b="17450"/>
          <a:stretch>
            <a:fillRect/>
          </a:stretch>
        </p:blipFill>
        <p:spPr bwMode="auto">
          <a:xfrm>
            <a:off x="1259632" y="4077072"/>
            <a:ext cx="5544616" cy="2160240"/>
          </a:xfrm>
          <a:prstGeom prst="rect">
            <a:avLst/>
          </a:prstGeom>
          <a:noFill/>
        </p:spPr>
      </p:pic>
      <p:sp>
        <p:nvSpPr>
          <p:cNvPr id="4" name="Rectangle 3"/>
          <p:cNvSpPr/>
          <p:nvPr/>
        </p:nvSpPr>
        <p:spPr>
          <a:xfrm>
            <a:off x="1259632" y="4077072"/>
            <a:ext cx="55446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2051" name="Picture 3" descr="C:\Users\ken\Pictures\Iatefl\DSC_1938.jpg"/>
          <p:cNvPicPr>
            <a:picLocks noChangeAspect="1" noChangeArrowheads="1"/>
          </p:cNvPicPr>
          <p:nvPr/>
        </p:nvPicPr>
        <p:blipFill>
          <a:blip r:embed="rId3" cstate="print"/>
          <a:srcRect l="20075" t="51050" r="19288" b="17450"/>
          <a:stretch>
            <a:fillRect/>
          </a:stretch>
        </p:blipFill>
        <p:spPr bwMode="auto">
          <a:xfrm>
            <a:off x="705170" y="3284984"/>
            <a:ext cx="7577642" cy="2952328"/>
          </a:xfrm>
          <a:prstGeom prst="rect">
            <a:avLst/>
          </a:prstGeom>
          <a:noFill/>
        </p:spPr>
      </p:pic>
      <p:sp>
        <p:nvSpPr>
          <p:cNvPr id="4" name="Rectangle 3"/>
          <p:cNvSpPr/>
          <p:nvPr/>
        </p:nvSpPr>
        <p:spPr>
          <a:xfrm>
            <a:off x="683568" y="3284984"/>
            <a:ext cx="7632848" cy="2952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3074" name="Picture 2" descr="C:\Users\ken\Pictures\Iatefl\DSC_1944.jpg"/>
          <p:cNvPicPr>
            <a:picLocks noChangeAspect="1" noChangeArrowheads="1"/>
          </p:cNvPicPr>
          <p:nvPr/>
        </p:nvPicPr>
        <p:blipFill>
          <a:blip r:embed="rId3" cstate="print"/>
          <a:srcRect l="16138" t="12201" r="12201" b="31100"/>
          <a:stretch>
            <a:fillRect/>
          </a:stretch>
        </p:blipFill>
        <p:spPr bwMode="auto">
          <a:xfrm>
            <a:off x="611560" y="1052736"/>
            <a:ext cx="8008890" cy="4752528"/>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4098" name="Picture 2" descr="C:\Users\ken\Pictures\Iatefl\DSC_1945.jpg"/>
          <p:cNvPicPr>
            <a:picLocks noChangeAspect="1" noChangeArrowheads="1"/>
          </p:cNvPicPr>
          <p:nvPr/>
        </p:nvPicPr>
        <p:blipFill>
          <a:blip r:embed="rId3" cstate="print"/>
          <a:srcRect l="18900" t="22700" r="23613" b="29000"/>
          <a:stretch>
            <a:fillRect/>
          </a:stretch>
        </p:blipFill>
        <p:spPr bwMode="auto">
          <a:xfrm>
            <a:off x="611560" y="1052736"/>
            <a:ext cx="7884876" cy="4968552"/>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5122" name="Picture 2" descr="C:\Users\ken\Pictures\Iatefl\DSC_1947.jpg"/>
          <p:cNvPicPr>
            <a:picLocks noChangeAspect="1" noChangeArrowheads="1"/>
          </p:cNvPicPr>
          <p:nvPr/>
        </p:nvPicPr>
        <p:blipFill>
          <a:blip r:embed="rId3" cstate="print"/>
          <a:srcRect l="19288" t="27950" r="19288" b="26900"/>
          <a:stretch>
            <a:fillRect/>
          </a:stretch>
        </p:blipFill>
        <p:spPr bwMode="auto">
          <a:xfrm>
            <a:off x="611560" y="1052736"/>
            <a:ext cx="7967769" cy="4392488"/>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6146" name="Picture 2" descr="C:\Users\ken\Pictures\Iatefl\DSC_1950.jpg"/>
          <p:cNvPicPr>
            <a:picLocks noChangeAspect="1" noChangeArrowheads="1"/>
          </p:cNvPicPr>
          <p:nvPr/>
        </p:nvPicPr>
        <p:blipFill>
          <a:blip r:embed="rId3" cstate="print"/>
          <a:srcRect l="20075" t="25850" r="18501" b="29000"/>
          <a:stretch>
            <a:fillRect/>
          </a:stretch>
        </p:blipFill>
        <p:spPr bwMode="auto">
          <a:xfrm>
            <a:off x="611560" y="1052736"/>
            <a:ext cx="7920880" cy="4366639"/>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7170" name="Picture 2" descr="C:\Users\ken\Pictures\Iatefl\DSC_1952.jpg"/>
          <p:cNvPicPr>
            <a:picLocks noChangeAspect="1" noChangeArrowheads="1"/>
          </p:cNvPicPr>
          <p:nvPr/>
        </p:nvPicPr>
        <p:blipFill>
          <a:blip r:embed="rId3" cstate="print"/>
          <a:srcRect l="17713" t="27950" r="19288" b="20600"/>
          <a:stretch>
            <a:fillRect/>
          </a:stretch>
        </p:blipFill>
        <p:spPr bwMode="auto">
          <a:xfrm>
            <a:off x="611559" y="1052736"/>
            <a:ext cx="7876793" cy="482453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 on your phone or tablet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8194" name="Picture 2" descr="C:\Users\ken\Pictures\Iatefl\DSC_1956.jpg"/>
          <p:cNvPicPr>
            <a:picLocks noChangeAspect="1" noChangeArrowheads="1"/>
          </p:cNvPicPr>
          <p:nvPr/>
        </p:nvPicPr>
        <p:blipFill>
          <a:blip r:embed="rId3" cstate="print"/>
          <a:srcRect l="18500" t="11151" r="16926" b="21650"/>
          <a:stretch>
            <a:fillRect/>
          </a:stretch>
        </p:blipFill>
        <p:spPr bwMode="auto">
          <a:xfrm>
            <a:off x="611560" y="1052736"/>
            <a:ext cx="6734998" cy="5256584"/>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9218" name="Picture 2" descr="C:\Users\ken\Pictures\Iatefl\DSC_1957.jpg"/>
          <p:cNvPicPr>
            <a:picLocks noChangeAspect="1" noChangeArrowheads="1"/>
          </p:cNvPicPr>
          <p:nvPr/>
        </p:nvPicPr>
        <p:blipFill>
          <a:blip r:embed="rId3" cstate="print"/>
          <a:srcRect l="20863" t="21650" r="15350" b="20601"/>
          <a:stretch>
            <a:fillRect/>
          </a:stretch>
        </p:blipFill>
        <p:spPr bwMode="auto">
          <a:xfrm>
            <a:off x="611559" y="1052735"/>
            <a:ext cx="7272809" cy="4938327"/>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Patterns, not rules: Rita Baker</a:t>
            </a:r>
          </a:p>
        </p:txBody>
      </p:sp>
      <p:pic>
        <p:nvPicPr>
          <p:cNvPr id="11266" name="Picture 2" descr="https://encrypted-tbn3.gstatic.com/images?q=tbn:ANd9GcRmnt7no-VQf1MtkZCc6BHg8oK5fMHyofoaghaVtNJDSRmAUUzJSg"/>
          <p:cNvPicPr>
            <a:picLocks noChangeAspect="1" noChangeArrowheads="1"/>
          </p:cNvPicPr>
          <p:nvPr/>
        </p:nvPicPr>
        <p:blipFill>
          <a:blip r:embed="rId3" cstate="print"/>
          <a:srcRect/>
          <a:stretch>
            <a:fillRect/>
          </a:stretch>
        </p:blipFill>
        <p:spPr bwMode="auto">
          <a:xfrm>
            <a:off x="611560" y="1124744"/>
            <a:ext cx="3312368" cy="4637317"/>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284984"/>
            <a:ext cx="6477000" cy="1439862"/>
          </a:xfrm>
        </p:spPr>
        <p:txBody>
          <a:bodyPr>
            <a:normAutofit fontScale="90000"/>
          </a:bodyPr>
          <a:lstStyle/>
          <a:p>
            <a:pPr eaLnBrk="1" fontAlgn="auto" hangingPunct="1">
              <a:spcAft>
                <a:spcPts val="0"/>
              </a:spcAft>
              <a:defRPr/>
            </a:pPr>
            <a:r>
              <a:rPr lang="en-CA" sz="5300" dirty="0" smtClean="0"/>
              <a:t>Upcoming  </a:t>
            </a:r>
            <a:br>
              <a:rPr lang="en-CA" sz="5300" dirty="0" smtClean="0"/>
            </a:br>
            <a:r>
              <a:rPr lang="en-CA" sz="5300" dirty="0" smtClean="0"/>
              <a:t>Workshops</a:t>
            </a:r>
            <a:r>
              <a:rPr lang="en-CA" sz="6000" dirty="0" smtClean="0"/>
              <a:t/>
            </a:r>
            <a:br>
              <a:rPr lang="en-CA" sz="6000" dirty="0" smtClean="0"/>
            </a:b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Upcoming workshop</a:t>
            </a:r>
          </a:p>
        </p:txBody>
      </p:sp>
      <p:sp>
        <p:nvSpPr>
          <p:cNvPr id="39939" name="Rectangle 1"/>
          <p:cNvSpPr>
            <a:spLocks noGrp="1" noChangeArrowheads="1"/>
          </p:cNvSpPr>
          <p:nvPr>
            <p:ph sz="quarter" idx="1"/>
          </p:nvPr>
        </p:nvSpPr>
        <p:spPr>
          <a:xfrm>
            <a:off x="467544" y="980729"/>
            <a:ext cx="8425631" cy="5657959"/>
          </a:xfrm>
        </p:spPr>
        <p:txBody>
          <a:bodyPr wrap="square">
            <a:spAutoFit/>
          </a:bodyPr>
          <a:lstStyle/>
          <a:p>
            <a:pPr marL="0" lvl="1" indent="-216000" eaLnBrk="1" hangingPunct="1">
              <a:buFont typeface="Wingdings" pitchFamily="2" charset="2"/>
              <a:buNone/>
            </a:pPr>
            <a:r>
              <a:rPr lang="en-CA" sz="6600" b="1" spc="200" dirty="0" smtClean="0">
                <a:solidFill>
                  <a:srgbClr val="CC0000"/>
                </a:solidFill>
                <a:latin typeface="Arial Narrow" pitchFamily="34" charset="0"/>
                <a:cs typeface="Arial" charset="0"/>
              </a:rPr>
              <a:t>Grammar Made Simple</a:t>
            </a:r>
          </a:p>
          <a:p>
            <a:pPr marL="360000">
              <a:buNone/>
            </a:pPr>
            <a:r>
              <a:rPr lang="en-CA" sz="2800" b="1" dirty="0" smtClean="0">
                <a:latin typeface="Arial Narrow" pitchFamily="34" charset="0"/>
              </a:rPr>
              <a:t>An overview of English grammar that:</a:t>
            </a:r>
            <a:endParaRPr lang="en-CA" sz="2800" dirty="0" smtClean="0">
              <a:latin typeface="Arial Narrow" pitchFamily="34" charset="0"/>
            </a:endParaRPr>
          </a:p>
          <a:p>
            <a:pPr lvl="1">
              <a:spcBef>
                <a:spcPts val="300"/>
              </a:spcBef>
            </a:pPr>
            <a:r>
              <a:rPr lang="en-CA" sz="2400" dirty="0" smtClean="0">
                <a:latin typeface="Arial Narrow" pitchFamily="34" charset="0"/>
              </a:rPr>
              <a:t>explains the “tense” system </a:t>
            </a:r>
          </a:p>
          <a:p>
            <a:pPr lvl="1">
              <a:spcBef>
                <a:spcPts val="300"/>
              </a:spcBef>
            </a:pPr>
            <a:r>
              <a:rPr lang="en-CA" sz="2400" dirty="0" smtClean="0">
                <a:latin typeface="Arial Narrow" pitchFamily="34" charset="0"/>
              </a:rPr>
              <a:t>points out the difference between time, tense and aspect</a:t>
            </a:r>
          </a:p>
          <a:p>
            <a:pPr lvl="1">
              <a:spcBef>
                <a:spcPts val="300"/>
              </a:spcBef>
            </a:pPr>
            <a:r>
              <a:rPr lang="en-CA" sz="2400" dirty="0" smtClean="0">
                <a:latin typeface="Arial Narrow" pitchFamily="34" charset="0"/>
              </a:rPr>
              <a:t>provides simple explanations of verb “tenses” for students</a:t>
            </a:r>
          </a:p>
          <a:p>
            <a:pPr lvl="1">
              <a:spcBef>
                <a:spcPts val="300"/>
              </a:spcBef>
            </a:pPr>
            <a:r>
              <a:rPr lang="en-CA" sz="2400" dirty="0" smtClean="0">
                <a:latin typeface="Arial Narrow" pitchFamily="34" charset="0"/>
              </a:rPr>
              <a:t>explains the system behind conditionals</a:t>
            </a:r>
          </a:p>
          <a:p>
            <a:pPr lvl="1">
              <a:spcBef>
                <a:spcPts val="300"/>
              </a:spcBef>
            </a:pPr>
            <a:r>
              <a:rPr lang="en-CA" sz="2400" dirty="0" smtClean="0">
                <a:latin typeface="Arial Narrow" pitchFamily="34" charset="0"/>
              </a:rPr>
              <a:t>will simplify the teaching of modals</a:t>
            </a:r>
          </a:p>
          <a:p>
            <a:pPr lvl="1">
              <a:spcBef>
                <a:spcPts val="300"/>
              </a:spcBef>
            </a:pPr>
            <a:r>
              <a:rPr lang="en-CA" sz="2400" dirty="0" smtClean="0">
                <a:latin typeface="Arial Narrow" pitchFamily="34" charset="0"/>
              </a:rPr>
              <a:t>will make grammar easier to understand and teach</a:t>
            </a:r>
          </a:p>
          <a:p>
            <a:pPr lvl="1">
              <a:buNone/>
            </a:pPr>
            <a:endParaRPr lang="en-CA" sz="800" dirty="0" smtClean="0">
              <a:latin typeface="Arial" pitchFamily="34" charset="0"/>
              <a:cs typeface="Arial" pitchFamily="34" charset="0"/>
            </a:endParaRPr>
          </a:p>
          <a:p>
            <a:pPr>
              <a:buNone/>
            </a:pPr>
            <a:r>
              <a:rPr lang="en-CA" sz="2300" dirty="0" smtClean="0">
                <a:solidFill>
                  <a:srgbClr val="AC0000"/>
                </a:solidFill>
                <a:latin typeface="Arial" pitchFamily="34" charset="0"/>
                <a:cs typeface="Arial" pitchFamily="34" charset="0"/>
              </a:rPr>
              <a:t>English Central	</a:t>
            </a:r>
            <a:r>
              <a:rPr lang="en-CA" sz="2300" dirty="0" smtClean="0">
                <a:latin typeface="Arial" pitchFamily="34" charset="0"/>
                <a:cs typeface="Arial" pitchFamily="34" charset="0"/>
              </a:rPr>
              <a:t>		           </a:t>
            </a:r>
            <a:r>
              <a:rPr lang="en-CA" sz="2300" dirty="0" smtClean="0">
                <a:latin typeface="Arial Narrow" pitchFamily="34" charset="0"/>
                <a:cs typeface="Arial" pitchFamily="34" charset="0"/>
              </a:rPr>
              <a:t>Wednesday, June 12</a:t>
            </a:r>
          </a:p>
          <a:p>
            <a:pPr>
              <a:buNone/>
            </a:pPr>
            <a:r>
              <a:rPr lang="en-CA" sz="2300" dirty="0" smtClean="0">
                <a:latin typeface="Arial Narrow" pitchFamily="34" charset="0"/>
                <a:cs typeface="Arial" pitchFamily="34" charset="0"/>
              </a:rPr>
              <a:t>60 St. Clair E.					       	 5:30 – 7:00</a:t>
            </a:r>
          </a:p>
          <a:p>
            <a:pPr marL="593725" lvl="2" eaLnBrk="1" hangingPunct="1">
              <a:buNone/>
            </a:pPr>
            <a:endParaRPr lang="en-CA" sz="2800" dirty="0" smtClean="0">
              <a:solidFill>
                <a:srgbClr val="C00000"/>
              </a:solidFill>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Upcoming workshop</a:t>
            </a:r>
          </a:p>
        </p:txBody>
      </p:sp>
      <p:sp>
        <p:nvSpPr>
          <p:cNvPr id="39939" name="Rectangle 1"/>
          <p:cNvSpPr>
            <a:spLocks noGrp="1" noChangeArrowheads="1"/>
          </p:cNvSpPr>
          <p:nvPr>
            <p:ph sz="quarter" idx="1"/>
          </p:nvPr>
        </p:nvSpPr>
        <p:spPr>
          <a:xfrm>
            <a:off x="467544" y="1124744"/>
            <a:ext cx="8425631" cy="5534849"/>
          </a:xfrm>
        </p:spPr>
        <p:txBody>
          <a:bodyPr wrap="square">
            <a:spAutoFit/>
          </a:bodyPr>
          <a:lstStyle/>
          <a:p>
            <a:pPr marL="0" lvl="1" indent="-216000" eaLnBrk="1" hangingPunct="1">
              <a:buFont typeface="Wingdings" pitchFamily="2" charset="2"/>
              <a:buNone/>
            </a:pPr>
            <a:r>
              <a:rPr lang="en-CA" sz="5800" b="1" dirty="0" smtClean="0">
                <a:solidFill>
                  <a:srgbClr val="CC0000"/>
                </a:solidFill>
                <a:latin typeface="Arial Narrow" pitchFamily="34" charset="0"/>
                <a:cs typeface="Arial" charset="0"/>
              </a:rPr>
              <a:t>You: The Wired ESL Teacher</a:t>
            </a:r>
            <a:endParaRPr lang="en-CA" sz="5800" b="1" dirty="0" smtClean="0">
              <a:solidFill>
                <a:srgbClr val="CC0000"/>
              </a:solidFill>
              <a:latin typeface="Arial Narrow" pitchFamily="34" charset="0"/>
              <a:cs typeface="Arial" charset="0"/>
            </a:endParaRPr>
          </a:p>
          <a:p>
            <a:pPr>
              <a:buNone/>
            </a:pPr>
            <a:r>
              <a:rPr lang="en-CA" sz="2800" b="1" dirty="0" smtClean="0">
                <a:latin typeface="Arial Narrow" pitchFamily="34" charset="0"/>
              </a:rPr>
              <a:t>Find the best ESL web resources, including:</a:t>
            </a:r>
            <a:endParaRPr lang="en-CA" sz="2800" dirty="0" smtClean="0">
              <a:latin typeface="Arial Narrow" pitchFamily="34" charset="0"/>
            </a:endParaRPr>
          </a:p>
          <a:p>
            <a:pPr lvl="1">
              <a:spcBef>
                <a:spcPts val="300"/>
              </a:spcBef>
            </a:pPr>
            <a:r>
              <a:rPr lang="en-CA" sz="2400" dirty="0" smtClean="0">
                <a:latin typeface="Arial Narrow" pitchFamily="34" charset="0"/>
              </a:rPr>
              <a:t>sanity </a:t>
            </a:r>
            <a:r>
              <a:rPr lang="en-CA" sz="2400" dirty="0" smtClean="0">
                <a:latin typeface="Arial Narrow" pitchFamily="34" charset="0"/>
              </a:rPr>
              <a:t>savers for lesson preparation</a:t>
            </a:r>
          </a:p>
          <a:p>
            <a:pPr lvl="1">
              <a:spcBef>
                <a:spcPts val="300"/>
              </a:spcBef>
            </a:pPr>
            <a:r>
              <a:rPr lang="en-CA" sz="2400" dirty="0" smtClean="0">
                <a:latin typeface="Arial Narrow" pitchFamily="34" charset="0"/>
              </a:rPr>
              <a:t>googols </a:t>
            </a:r>
            <a:r>
              <a:rPr lang="en-CA" sz="2400" dirty="0" smtClean="0">
                <a:latin typeface="Arial Narrow" pitchFamily="34" charset="0"/>
              </a:rPr>
              <a:t>of grammar resources</a:t>
            </a:r>
          </a:p>
          <a:p>
            <a:pPr lvl="1">
              <a:spcBef>
                <a:spcPts val="300"/>
              </a:spcBef>
            </a:pPr>
            <a:r>
              <a:rPr lang="en-CA" sz="2400" dirty="0" smtClean="0">
                <a:latin typeface="Arial Narrow" pitchFamily="34" charset="0"/>
              </a:rPr>
              <a:t>inspired </a:t>
            </a:r>
            <a:r>
              <a:rPr lang="en-CA" sz="2400" dirty="0" smtClean="0">
                <a:latin typeface="Arial Narrow" pitchFamily="34" charset="0"/>
              </a:rPr>
              <a:t>writing resources</a:t>
            </a:r>
          </a:p>
          <a:p>
            <a:pPr lvl="1">
              <a:spcBef>
                <a:spcPts val="300"/>
              </a:spcBef>
            </a:pPr>
            <a:r>
              <a:rPr lang="en-CA" sz="2400" dirty="0" smtClean="0">
                <a:latin typeface="Arial Narrow" pitchFamily="34" charset="0"/>
              </a:rPr>
              <a:t>lively </a:t>
            </a:r>
            <a:r>
              <a:rPr lang="en-CA" sz="2400" dirty="0" smtClean="0">
                <a:latin typeface="Arial Narrow" pitchFamily="34" charset="0"/>
              </a:rPr>
              <a:t>listening resources</a:t>
            </a:r>
          </a:p>
          <a:p>
            <a:pPr lvl="1">
              <a:spcBef>
                <a:spcPts val="300"/>
              </a:spcBef>
            </a:pPr>
            <a:r>
              <a:rPr lang="en-CA" sz="2400" dirty="0" smtClean="0">
                <a:latin typeface="Arial Narrow" pitchFamily="34" charset="0"/>
              </a:rPr>
              <a:t>perfect </a:t>
            </a:r>
            <a:r>
              <a:rPr lang="en-CA" sz="2400" dirty="0" smtClean="0">
                <a:latin typeface="Arial Narrow" pitchFamily="34" charset="0"/>
              </a:rPr>
              <a:t>pronunciation resources</a:t>
            </a:r>
          </a:p>
          <a:p>
            <a:pPr lvl="1">
              <a:spcBef>
                <a:spcPts val="300"/>
              </a:spcBef>
            </a:pPr>
            <a:r>
              <a:rPr lang="en-CA" sz="2400" dirty="0" smtClean="0">
                <a:latin typeface="Arial Narrow" pitchFamily="34" charset="0"/>
              </a:rPr>
              <a:t>better </a:t>
            </a:r>
            <a:r>
              <a:rPr lang="en-CA" sz="2400" dirty="0" smtClean="0">
                <a:latin typeface="Arial Narrow" pitchFamily="34" charset="0"/>
              </a:rPr>
              <a:t>Business English resources</a:t>
            </a:r>
          </a:p>
          <a:p>
            <a:pPr lvl="1">
              <a:buNone/>
            </a:pPr>
            <a:endParaRPr lang="en-CA" sz="800" dirty="0" smtClean="0">
              <a:latin typeface="Arial" pitchFamily="34" charset="0"/>
              <a:cs typeface="Arial" pitchFamily="34" charset="0"/>
            </a:endParaRPr>
          </a:p>
          <a:p>
            <a:pPr>
              <a:buNone/>
            </a:pPr>
            <a:r>
              <a:rPr lang="en-CA" sz="2300" dirty="0" smtClean="0">
                <a:solidFill>
                  <a:srgbClr val="AC0000"/>
                </a:solidFill>
                <a:latin typeface="Arial" pitchFamily="34" charset="0"/>
                <a:cs typeface="Arial" pitchFamily="34" charset="0"/>
              </a:rPr>
              <a:t>English Central	</a:t>
            </a:r>
            <a:r>
              <a:rPr lang="en-CA" sz="2300" dirty="0" smtClean="0">
                <a:latin typeface="Arial" pitchFamily="34" charset="0"/>
                <a:cs typeface="Arial" pitchFamily="34" charset="0"/>
              </a:rPr>
              <a:t>		          </a:t>
            </a:r>
            <a:r>
              <a:rPr lang="en-CA" sz="2300" dirty="0" smtClean="0">
                <a:latin typeface="Arial" pitchFamily="34" charset="0"/>
                <a:cs typeface="Arial" pitchFamily="34" charset="0"/>
              </a:rPr>
              <a:t>   </a:t>
            </a:r>
            <a:r>
              <a:rPr lang="en-CA" sz="2300" dirty="0" smtClean="0">
                <a:latin typeface="Arial Narrow" pitchFamily="34" charset="0"/>
                <a:cs typeface="Arial" pitchFamily="34" charset="0"/>
              </a:rPr>
              <a:t>Wednesday, June </a:t>
            </a:r>
            <a:r>
              <a:rPr lang="en-CA" sz="2300" dirty="0" smtClean="0">
                <a:latin typeface="Arial Narrow" pitchFamily="34" charset="0"/>
                <a:cs typeface="Arial" pitchFamily="34" charset="0"/>
              </a:rPr>
              <a:t>5</a:t>
            </a:r>
            <a:endParaRPr lang="en-CA" sz="2300" dirty="0" smtClean="0">
              <a:latin typeface="Arial Narrow" pitchFamily="34" charset="0"/>
              <a:cs typeface="Arial" pitchFamily="34" charset="0"/>
            </a:endParaRPr>
          </a:p>
          <a:p>
            <a:pPr>
              <a:buNone/>
            </a:pPr>
            <a:r>
              <a:rPr lang="en-CA" sz="2300" dirty="0" smtClean="0">
                <a:latin typeface="Arial Narrow" pitchFamily="34" charset="0"/>
                <a:cs typeface="Arial" pitchFamily="34" charset="0"/>
              </a:rPr>
              <a:t>60 St. Clair E.					       </a:t>
            </a:r>
            <a:r>
              <a:rPr lang="en-CA" sz="2300" dirty="0" smtClean="0">
                <a:latin typeface="Arial Narrow" pitchFamily="34" charset="0"/>
                <a:cs typeface="Arial" pitchFamily="34" charset="0"/>
              </a:rPr>
              <a:t> </a:t>
            </a:r>
            <a:r>
              <a:rPr lang="en-CA" sz="2300" dirty="0" smtClean="0">
                <a:latin typeface="Arial Narrow" pitchFamily="34" charset="0"/>
                <a:cs typeface="Arial" pitchFamily="34" charset="0"/>
              </a:rPr>
              <a:t>	 5:30 – 7:00</a:t>
            </a:r>
          </a:p>
          <a:p>
            <a:pPr marL="593725" lvl="2" eaLnBrk="1" hangingPunct="1">
              <a:buNone/>
            </a:pPr>
            <a:endParaRPr lang="en-CA" sz="2800" dirty="0" smtClean="0">
              <a:solidFill>
                <a:srgbClr val="C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 on your phone or tablet</a:t>
            </a:r>
          </a:p>
          <a:p>
            <a:pPr lvl="1"/>
            <a:r>
              <a:rPr lang="en-CA" sz="2500" dirty="0" smtClean="0">
                <a:latin typeface="Arial" pitchFamily="34" charset="0"/>
                <a:cs typeface="Arial" pitchFamily="34" charset="0"/>
              </a:rPr>
              <a:t>The flipped classroom</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 on your phone or tablet</a:t>
            </a:r>
          </a:p>
          <a:p>
            <a:pPr lvl="1"/>
            <a:r>
              <a:rPr lang="en-CA" sz="2500" dirty="0" smtClean="0">
                <a:latin typeface="Arial" pitchFamily="34" charset="0"/>
                <a:cs typeface="Arial" pitchFamily="34" charset="0"/>
              </a:rPr>
              <a:t>The flipped classroom on your phone or tablet</a:t>
            </a:r>
          </a:p>
          <a:p>
            <a:pPr lvl="1"/>
            <a:r>
              <a:rPr lang="en-CA" sz="2500" dirty="0" smtClean="0">
                <a:solidFill>
                  <a:schemeClr val="bg1">
                    <a:lumMod val="65000"/>
                  </a:schemeClr>
                </a:solidFill>
                <a:latin typeface="Arial" pitchFamily="34" charset="0"/>
                <a:cs typeface="Arial" pitchFamily="34" charset="0"/>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786063"/>
            <a:ext cx="6477000" cy="1328737"/>
          </a:xfrm>
        </p:spPr>
        <p:txBody>
          <a:bodyPr/>
          <a:lstStyle/>
          <a:p>
            <a:pPr eaLnBrk="1" fontAlgn="auto" hangingPunct="1">
              <a:spcAft>
                <a:spcPts val="0"/>
              </a:spcAft>
              <a:defRPr/>
            </a:pPr>
            <a:r>
              <a:rPr lang="en-CA" sz="4800" dirty="0" smtClean="0"/>
              <a:t>WARMER</a:t>
            </a:r>
            <a:endParaRPr lang="en-CA" sz="4800" dirty="0"/>
          </a:p>
        </p:txBody>
      </p:sp>
      <p:sp>
        <p:nvSpPr>
          <p:cNvPr id="9219"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 on your phone or tablet</a:t>
            </a:r>
          </a:p>
          <a:p>
            <a:pPr lvl="1"/>
            <a:r>
              <a:rPr lang="en-CA" sz="2500" dirty="0" smtClean="0">
                <a:latin typeface="Arial" pitchFamily="34" charset="0"/>
                <a:cs typeface="Arial" pitchFamily="34" charset="0"/>
              </a:rPr>
              <a:t>The flipped classroom on your phone or tablet</a:t>
            </a:r>
          </a:p>
          <a:p>
            <a:pPr lvl="1"/>
            <a:r>
              <a:rPr lang="en-CA" sz="2500" dirty="0" smtClean="0">
                <a:latin typeface="Arial" pitchFamily="34" charset="0"/>
                <a:cs typeface="Arial" pitchFamily="34" charset="0"/>
              </a:rPr>
              <a:t>Mobile learning</a:t>
            </a:r>
            <a:endParaRPr lang="en-CA"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latin typeface="Arial" pitchFamily="34" charset="0"/>
                <a:cs typeface="Arial" pitchFamily="34" charset="0"/>
              </a:rPr>
              <a:t>English for Academic Purposes on your phone or tablet</a:t>
            </a:r>
          </a:p>
          <a:p>
            <a:pPr lvl="1"/>
            <a:r>
              <a:rPr lang="en-CA" sz="2500" dirty="0" smtClean="0">
                <a:latin typeface="Arial" pitchFamily="34" charset="0"/>
                <a:cs typeface="Arial" pitchFamily="34" charset="0"/>
              </a:rPr>
              <a:t>Motivating learners on your phone or tablet</a:t>
            </a:r>
          </a:p>
          <a:p>
            <a:pPr lvl="1"/>
            <a:r>
              <a:rPr lang="en-CA" sz="2500" dirty="0" smtClean="0">
                <a:latin typeface="Arial" pitchFamily="34" charset="0"/>
                <a:cs typeface="Arial" pitchFamily="34" charset="0"/>
              </a:rPr>
              <a:t>The future of </a:t>
            </a:r>
            <a:r>
              <a:rPr lang="en-CA" sz="2500" dirty="0" err="1" smtClean="0">
                <a:latin typeface="Arial" pitchFamily="34" charset="0"/>
                <a:cs typeface="Arial" pitchFamily="34" charset="0"/>
              </a:rPr>
              <a:t>coursebooks</a:t>
            </a:r>
            <a:r>
              <a:rPr lang="en-CA" sz="2500" dirty="0" smtClean="0">
                <a:latin typeface="Arial" pitchFamily="34" charset="0"/>
                <a:cs typeface="Arial" pitchFamily="34" charset="0"/>
              </a:rPr>
              <a:t> on your phone or tablet</a:t>
            </a:r>
          </a:p>
          <a:p>
            <a:pPr lvl="1"/>
            <a:r>
              <a:rPr lang="en-CA" sz="2500" dirty="0" err="1" smtClean="0">
                <a:latin typeface="Arial" pitchFamily="34" charset="0"/>
                <a:cs typeface="Arial" pitchFamily="34" charset="0"/>
              </a:rPr>
              <a:t>Dogme</a:t>
            </a:r>
            <a:r>
              <a:rPr lang="en-CA" sz="2500" dirty="0" smtClean="0">
                <a:latin typeface="Arial" pitchFamily="34" charset="0"/>
                <a:cs typeface="Arial" pitchFamily="34" charset="0"/>
              </a:rPr>
              <a:t> lessons on your phone or tablet</a:t>
            </a:r>
          </a:p>
          <a:p>
            <a:pPr lvl="1"/>
            <a:r>
              <a:rPr lang="en-CA" sz="2500" dirty="0" smtClean="0">
                <a:latin typeface="Arial" pitchFamily="34" charset="0"/>
                <a:cs typeface="Arial" pitchFamily="34" charset="0"/>
              </a:rPr>
              <a:t>The flipped classroom on your phone or tablet</a:t>
            </a:r>
          </a:p>
          <a:p>
            <a:pPr lvl="1"/>
            <a:r>
              <a:rPr lang="en-CA" sz="2500" dirty="0" smtClean="0">
                <a:latin typeface="Arial" pitchFamily="34" charset="0"/>
                <a:cs typeface="Arial" pitchFamily="34" charset="0"/>
              </a:rPr>
              <a:t>Mobile learning on your phone or tablet</a:t>
            </a:r>
            <a:endParaRPr lang="en-C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996952"/>
            <a:ext cx="6477000" cy="1439862"/>
          </a:xfrm>
        </p:spPr>
        <p:txBody>
          <a:bodyPr>
            <a:normAutofit fontScale="90000"/>
          </a:bodyPr>
          <a:lstStyle/>
          <a:p>
            <a:pPr eaLnBrk="1" fontAlgn="auto" hangingPunct="1">
              <a:spcAft>
                <a:spcPts val="0"/>
              </a:spcAft>
              <a:defRPr/>
            </a:pPr>
            <a:r>
              <a:rPr lang="en-CA" sz="6000" dirty="0" smtClean="0"/>
              <a:t>Opening Plenary</a:t>
            </a:r>
            <a:br>
              <a:rPr lang="en-CA" sz="6000" dirty="0" smtClean="0"/>
            </a:br>
            <a:r>
              <a:rPr lang="en-CA" sz="3600" dirty="0" err="1" smtClean="0"/>
              <a:t>david</a:t>
            </a:r>
            <a:r>
              <a:rPr lang="en-CA" sz="3600" dirty="0" smtClean="0"/>
              <a:t> crystal</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0242" name="Picture 2"/>
          <p:cNvPicPr>
            <a:picLocks noChangeAspect="1" noChangeArrowheads="1"/>
          </p:cNvPicPr>
          <p:nvPr/>
        </p:nvPicPr>
        <p:blipFill>
          <a:blip r:embed="rId3" cstate="print"/>
          <a:srcRect l="18821" t="22280" r="8829" b="12201"/>
          <a:stretch>
            <a:fillRect/>
          </a:stretch>
        </p:blipFill>
        <p:spPr bwMode="auto">
          <a:xfrm>
            <a:off x="611560" y="1052736"/>
            <a:ext cx="6336704" cy="3362333"/>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l="64765" t="27320" r="19731" b="24800"/>
          <a:stretch>
            <a:fillRect/>
          </a:stretch>
        </p:blipFill>
        <p:spPr bwMode="auto">
          <a:xfrm>
            <a:off x="6948264" y="1340768"/>
            <a:ext cx="1472374" cy="2664296"/>
          </a:xfrm>
          <a:prstGeom prst="rect">
            <a:avLst/>
          </a:prstGeom>
          <a:noFill/>
          <a:ln w="9525">
            <a:noFill/>
            <a:miter lim="800000"/>
            <a:headEnd/>
            <a:tailEnd/>
          </a:ln>
        </p:spPr>
      </p:pic>
      <p:pic>
        <p:nvPicPr>
          <p:cNvPr id="10248" name="Picture 8"/>
          <p:cNvPicPr>
            <a:picLocks noChangeAspect="1" noChangeArrowheads="1"/>
          </p:cNvPicPr>
          <p:nvPr/>
        </p:nvPicPr>
        <p:blipFill>
          <a:blip r:embed="rId5" cstate="print"/>
          <a:srcRect l="17516" t="41180" r="16040" b="43700"/>
          <a:stretch>
            <a:fillRect/>
          </a:stretch>
        </p:blipFill>
        <p:spPr bwMode="auto">
          <a:xfrm>
            <a:off x="612000" y="3960000"/>
            <a:ext cx="6345000" cy="846000"/>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l="64229" t="34880" r="19731" b="43700"/>
          <a:stretch>
            <a:fillRect/>
          </a:stretch>
        </p:blipFill>
        <p:spPr bwMode="auto">
          <a:xfrm>
            <a:off x="6912000" y="3636000"/>
            <a:ext cx="1472406" cy="1152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050" name="Picture 2"/>
          <p:cNvPicPr>
            <a:picLocks noChangeAspect="1" noChangeArrowheads="1"/>
          </p:cNvPicPr>
          <p:nvPr/>
        </p:nvPicPr>
        <p:blipFill>
          <a:blip r:embed="rId3" cstate="print"/>
          <a:srcRect l="14391" t="14720" r="16211" b="12201"/>
          <a:stretch>
            <a:fillRect/>
          </a:stretch>
        </p:blipFill>
        <p:spPr bwMode="auto">
          <a:xfrm>
            <a:off x="611559" y="1052736"/>
            <a:ext cx="8052481"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5" name="Picture 3" descr="C:\Users\ken\Pictures\Iatefl2\IMG_6363.JPG"/>
          <p:cNvPicPr>
            <a:picLocks noChangeAspect="1" noChangeArrowheads="1"/>
          </p:cNvPicPr>
          <p:nvPr/>
        </p:nvPicPr>
        <p:blipFill>
          <a:blip r:embed="rId3" cstate="print"/>
          <a:srcRect l="5319" t="7092" b="13475"/>
          <a:stretch>
            <a:fillRect/>
          </a:stretch>
        </p:blipFill>
        <p:spPr bwMode="auto">
          <a:xfrm>
            <a:off x="539551" y="1052735"/>
            <a:ext cx="7782009" cy="489654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4" name="Content Placeholder 3"/>
          <p:cNvSpPr>
            <a:spLocks noGrp="1"/>
          </p:cNvSpPr>
          <p:nvPr>
            <p:ph sz="quarter" idx="1"/>
          </p:nvPr>
        </p:nvSpPr>
        <p:spPr>
          <a:xfrm>
            <a:off x="500034" y="1071546"/>
            <a:ext cx="8643966" cy="4881578"/>
          </a:xfrm>
        </p:spPr>
        <p:txBody>
          <a:bodyPr/>
          <a:lstStyle/>
          <a:p>
            <a:r>
              <a:rPr lang="en-CA" sz="2800" dirty="0" smtClean="0">
                <a:latin typeface="Arial" pitchFamily="34" charset="0"/>
                <a:cs typeface="Arial" pitchFamily="34" charset="0"/>
              </a:rPr>
              <a:t>Blending:</a:t>
            </a:r>
          </a:p>
          <a:p>
            <a:pPr lvl="1"/>
            <a:r>
              <a:rPr lang="en-CA" sz="2500" dirty="0" smtClean="0">
                <a:latin typeface="Arial" pitchFamily="34" charset="0"/>
                <a:cs typeface="Arial" pitchFamily="34" charset="0"/>
              </a:rPr>
              <a:t>Linguistic</a:t>
            </a:r>
          </a:p>
          <a:p>
            <a:pPr lvl="2"/>
            <a:r>
              <a:rPr lang="en-CA" sz="2200" dirty="0" smtClean="0">
                <a:latin typeface="Arial" pitchFamily="34" charset="0"/>
                <a:cs typeface="Arial" pitchFamily="34" charset="0"/>
              </a:rPr>
              <a:t>brunch</a:t>
            </a:r>
          </a:p>
          <a:p>
            <a:pPr lvl="1"/>
            <a:r>
              <a:rPr lang="en-CA" sz="2500" dirty="0" smtClean="0">
                <a:latin typeface="Arial" pitchFamily="34" charset="0"/>
                <a:cs typeface="Arial" pitchFamily="34" charset="0"/>
              </a:rPr>
              <a:t>Syntactic </a:t>
            </a:r>
          </a:p>
          <a:p>
            <a:pPr lvl="2"/>
            <a:r>
              <a:rPr lang="en-CA" sz="2200" dirty="0" smtClean="0">
                <a:latin typeface="Arial" pitchFamily="34" charset="0"/>
                <a:cs typeface="Arial" pitchFamily="34" charset="0"/>
              </a:rPr>
              <a:t>This ever changing world in which we live in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4" name="Content Placeholder 3"/>
          <p:cNvSpPr>
            <a:spLocks noGrp="1"/>
          </p:cNvSpPr>
          <p:nvPr>
            <p:ph sz="quarter" idx="1"/>
          </p:nvPr>
        </p:nvSpPr>
        <p:spPr>
          <a:xfrm>
            <a:off x="500034" y="1071546"/>
            <a:ext cx="8643966" cy="4881578"/>
          </a:xfrm>
        </p:spPr>
        <p:txBody>
          <a:bodyPr/>
          <a:lstStyle/>
          <a:p>
            <a:r>
              <a:rPr lang="en-CA" sz="2800" dirty="0" smtClean="0">
                <a:latin typeface="Arial" pitchFamily="34" charset="0"/>
                <a:cs typeface="Arial" pitchFamily="34" charset="0"/>
              </a:rPr>
              <a:t>Blending:</a:t>
            </a:r>
          </a:p>
          <a:p>
            <a:pPr lvl="1"/>
            <a:r>
              <a:rPr lang="en-CA" sz="2500" dirty="0" smtClean="0">
                <a:latin typeface="Arial" pitchFamily="34" charset="0"/>
                <a:cs typeface="Arial" pitchFamily="34" charset="0"/>
              </a:rPr>
              <a:t>Linguistic</a:t>
            </a:r>
          </a:p>
          <a:p>
            <a:pPr lvl="2"/>
            <a:r>
              <a:rPr lang="en-CA" sz="2200" dirty="0" smtClean="0">
                <a:latin typeface="Arial" pitchFamily="34" charset="0"/>
                <a:cs typeface="Arial" pitchFamily="34" charset="0"/>
              </a:rPr>
              <a:t>brunch</a:t>
            </a:r>
          </a:p>
          <a:p>
            <a:pPr lvl="1"/>
            <a:r>
              <a:rPr lang="en-CA" sz="2500" dirty="0" smtClean="0">
                <a:latin typeface="Arial" pitchFamily="34" charset="0"/>
                <a:cs typeface="Arial" pitchFamily="34" charset="0"/>
              </a:rPr>
              <a:t>Syntactic </a:t>
            </a:r>
          </a:p>
          <a:p>
            <a:pPr lvl="2"/>
            <a:r>
              <a:rPr lang="en-CA" sz="2200" dirty="0" smtClean="0">
                <a:latin typeface="Arial" pitchFamily="34" charset="0"/>
                <a:cs typeface="Arial" pitchFamily="34" charset="0"/>
              </a:rPr>
              <a:t>This ever changing world </a:t>
            </a:r>
            <a:r>
              <a:rPr lang="en-CA" sz="2200" b="1" dirty="0" smtClean="0">
                <a:latin typeface="Arial" pitchFamily="34" charset="0"/>
                <a:cs typeface="Arial" pitchFamily="34" charset="0"/>
              </a:rPr>
              <a:t>in</a:t>
            </a:r>
            <a:r>
              <a:rPr lang="en-CA" sz="2200" dirty="0" smtClean="0">
                <a:latin typeface="Arial" pitchFamily="34" charset="0"/>
                <a:cs typeface="Arial" pitchFamily="34" charset="0"/>
              </a:rPr>
              <a:t> which we live </a:t>
            </a:r>
            <a:r>
              <a:rPr lang="en-CA" sz="2200" b="1" dirty="0" smtClean="0">
                <a:latin typeface="Arial" pitchFamily="34" charset="0"/>
                <a:cs typeface="Arial" pitchFamily="34" charset="0"/>
              </a:rPr>
              <a:t>in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Opening plenary: </a:t>
            </a:r>
            <a:r>
              <a:rPr lang="en-CA" sz="3600" dirty="0" err="1" smtClean="0">
                <a:solidFill>
                  <a:schemeClr val="tx1">
                    <a:lumMod val="85000"/>
                    <a:lumOff val="15000"/>
                  </a:schemeClr>
                </a:solidFill>
              </a:rPr>
              <a:t>david</a:t>
            </a:r>
            <a:r>
              <a:rPr lang="en-CA" sz="3600" dirty="0" smtClean="0">
                <a:solidFill>
                  <a:schemeClr val="tx1">
                    <a:lumMod val="85000"/>
                    <a:lumOff val="15000"/>
                  </a:schemeClr>
                </a:solidFill>
              </a:rPr>
              <a:t> crystal</a:t>
            </a: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7" name="Rectangle 6"/>
          <p:cNvSpPr/>
          <p:nvPr/>
        </p:nvSpPr>
        <p:spPr>
          <a:xfrm>
            <a:off x="971600" y="1916832"/>
            <a:ext cx="7128792" cy="646331"/>
          </a:xfrm>
          <a:prstGeom prst="rect">
            <a:avLst/>
          </a:prstGeom>
        </p:spPr>
        <p:txBody>
          <a:bodyPr wrap="square">
            <a:spAutoFit/>
          </a:bodyPr>
          <a:lstStyle/>
          <a:p>
            <a:r>
              <a:rPr lang="en-CA" dirty="0" smtClean="0">
                <a:hlinkClick r:id="rId3"/>
              </a:rPr>
              <a:t>http://iatefl.britishcouncil.org/2013/sessions/index</a:t>
            </a:r>
            <a:endParaRPr lang="en-CA" dirty="0" smtClean="0"/>
          </a:p>
          <a:p>
            <a:endParaRPr lang="en-CA" dirty="0"/>
          </a:p>
        </p:txBody>
      </p:sp>
      <p:sp>
        <p:nvSpPr>
          <p:cNvPr id="9" name="TextBox 8"/>
          <p:cNvSpPr txBox="1"/>
          <p:nvPr/>
        </p:nvSpPr>
        <p:spPr>
          <a:xfrm>
            <a:off x="514742" y="1412776"/>
            <a:ext cx="8017698" cy="461665"/>
          </a:xfrm>
          <a:prstGeom prst="rect">
            <a:avLst/>
          </a:prstGeom>
          <a:noFill/>
        </p:spPr>
        <p:txBody>
          <a:bodyPr wrap="square" rtlCol="0">
            <a:spAutoFit/>
          </a:bodyPr>
          <a:lstStyle/>
          <a:p>
            <a:r>
              <a:rPr lang="en-CA" sz="2400" dirty="0" smtClean="0"/>
              <a:t>IATEFL Online: Opening plenary and other sessions</a:t>
            </a:r>
            <a:endParaRPr lang="en-CA"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356992"/>
            <a:ext cx="6477000" cy="1439862"/>
          </a:xfrm>
        </p:spPr>
        <p:txBody>
          <a:bodyPr>
            <a:normAutofit fontScale="90000"/>
          </a:bodyPr>
          <a:lstStyle/>
          <a:p>
            <a:pPr eaLnBrk="1" fontAlgn="auto" hangingPunct="1">
              <a:spcAft>
                <a:spcPts val="0"/>
              </a:spcAft>
              <a:defRPr/>
            </a:pPr>
            <a:r>
              <a:rPr lang="en-CA" sz="5300" dirty="0" smtClean="0"/>
              <a:t>Does the word “synonym” have a synonym?</a:t>
            </a:r>
            <a:r>
              <a:rPr lang="en-CA" sz="6000" dirty="0" smtClean="0"/>
              <a:t/>
            </a:r>
            <a:br>
              <a:rPr lang="en-CA" sz="6000" dirty="0" smtClean="0"/>
            </a:br>
            <a:r>
              <a:rPr lang="en-CA" sz="3600" dirty="0" smtClean="0"/>
              <a:t>Leo </a:t>
            </a:r>
            <a:r>
              <a:rPr lang="en-CA" sz="3600" dirty="0" err="1" smtClean="0"/>
              <a:t>Selivan</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9218" name="Picture 2"/>
          <p:cNvPicPr>
            <a:picLocks noChangeAspect="1" noChangeArrowheads="1"/>
          </p:cNvPicPr>
          <p:nvPr/>
        </p:nvPicPr>
        <p:blipFill>
          <a:blip r:embed="rId3" cstate="print"/>
          <a:srcRect l="13653" t="32360" r="8829" b="36140"/>
          <a:stretch>
            <a:fillRect/>
          </a:stretch>
        </p:blipFill>
        <p:spPr bwMode="auto">
          <a:xfrm>
            <a:off x="611559" y="1052736"/>
            <a:ext cx="8165707"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7" name="Content Placeholder 6"/>
          <p:cNvSpPr>
            <a:spLocks noGrp="1"/>
          </p:cNvSpPr>
          <p:nvPr>
            <p:ph sz="quarter" idx="1"/>
          </p:nvPr>
        </p:nvSpPr>
        <p:spPr/>
        <p:txBody>
          <a:bodyPr/>
          <a:lstStyle/>
          <a:p>
            <a:endParaRPr lang="en-CA" dirty="0"/>
          </a:p>
        </p:txBody>
      </p:sp>
      <p:pic>
        <p:nvPicPr>
          <p:cNvPr id="2050" name="Picture 2"/>
          <p:cNvPicPr>
            <a:picLocks noChangeAspect="1" noChangeArrowheads="1"/>
          </p:cNvPicPr>
          <p:nvPr/>
        </p:nvPicPr>
        <p:blipFill>
          <a:blip r:embed="rId3" cstate="print"/>
          <a:srcRect l="6270" t="13461" r="9567" b="15980"/>
          <a:stretch>
            <a:fillRect/>
          </a:stretch>
        </p:blipFill>
        <p:spPr bwMode="auto">
          <a:xfrm>
            <a:off x="611560" y="1196752"/>
            <a:ext cx="8208912" cy="4032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026" name="Picture 2"/>
          <p:cNvPicPr>
            <a:picLocks noGrp="1" noChangeAspect="1" noChangeArrowheads="1"/>
          </p:cNvPicPr>
          <p:nvPr>
            <p:ph sz="quarter" idx="1"/>
          </p:nvPr>
        </p:nvPicPr>
        <p:blipFill>
          <a:blip r:embed="rId3" cstate="print"/>
          <a:srcRect l="18935" t="12272" r="19555" b="15743"/>
          <a:stretch>
            <a:fillRect/>
          </a:stretch>
        </p:blipFill>
        <p:spPr bwMode="auto">
          <a:xfrm>
            <a:off x="611560" y="1196752"/>
            <a:ext cx="7035782"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4" name="Picture 2"/>
          <p:cNvPicPr>
            <a:picLocks noChangeAspect="1" noChangeArrowheads="1"/>
          </p:cNvPicPr>
          <p:nvPr/>
        </p:nvPicPr>
        <p:blipFill>
          <a:blip r:embed="rId3" cstate="print"/>
          <a:srcRect l="21036" t="12201" r="24332" b="17240"/>
          <a:stretch>
            <a:fillRect/>
          </a:stretch>
        </p:blipFill>
        <p:spPr bwMode="auto">
          <a:xfrm>
            <a:off x="611560" y="1124744"/>
            <a:ext cx="6408712" cy="4849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4098" name="Picture 2"/>
          <p:cNvPicPr>
            <a:picLocks noChangeAspect="1" noChangeArrowheads="1"/>
          </p:cNvPicPr>
          <p:nvPr/>
        </p:nvPicPr>
        <p:blipFill>
          <a:blip r:embed="rId3" cstate="print"/>
          <a:srcRect l="5532" t="13461" r="25071" b="18500"/>
          <a:stretch>
            <a:fillRect/>
          </a:stretch>
        </p:blipFill>
        <p:spPr bwMode="auto">
          <a:xfrm>
            <a:off x="611559" y="1052736"/>
            <a:ext cx="8022225"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5122" name="Picture 2"/>
          <p:cNvPicPr>
            <a:picLocks noChangeAspect="1" noChangeArrowheads="1"/>
          </p:cNvPicPr>
          <p:nvPr/>
        </p:nvPicPr>
        <p:blipFill>
          <a:blip r:embed="rId3" cstate="print"/>
          <a:srcRect l="16606" t="13461" r="11782" b="17240"/>
          <a:stretch>
            <a:fillRect/>
          </a:stretch>
        </p:blipFill>
        <p:spPr bwMode="auto">
          <a:xfrm>
            <a:off x="611559" y="1052736"/>
            <a:ext cx="7873747"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6146" name="Picture 2"/>
          <p:cNvPicPr>
            <a:picLocks noChangeAspect="1" noChangeArrowheads="1"/>
          </p:cNvPicPr>
          <p:nvPr/>
        </p:nvPicPr>
        <p:blipFill>
          <a:blip r:embed="rId3" cstate="print"/>
          <a:srcRect l="18082" t="13461" r="21380" b="19760"/>
          <a:stretch>
            <a:fillRect/>
          </a:stretch>
        </p:blipFill>
        <p:spPr bwMode="auto">
          <a:xfrm>
            <a:off x="611560" y="1052735"/>
            <a:ext cx="7920880" cy="51195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6146" name="Picture 2"/>
          <p:cNvPicPr>
            <a:picLocks noChangeAspect="1" noChangeArrowheads="1"/>
          </p:cNvPicPr>
          <p:nvPr/>
        </p:nvPicPr>
        <p:blipFill>
          <a:blip r:embed="rId3" cstate="print"/>
          <a:srcRect l="18082" t="13461" r="21380" b="19760"/>
          <a:stretch>
            <a:fillRect/>
          </a:stretch>
        </p:blipFill>
        <p:spPr bwMode="auto">
          <a:xfrm>
            <a:off x="611560" y="1052735"/>
            <a:ext cx="7920880" cy="51195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7170" name="Picture 2"/>
          <p:cNvPicPr>
            <a:picLocks noChangeAspect="1" noChangeArrowheads="1"/>
          </p:cNvPicPr>
          <p:nvPr/>
        </p:nvPicPr>
        <p:blipFill>
          <a:blip r:embed="rId3" cstate="print"/>
          <a:srcRect l="15129" t="13461" r="28024" b="17240"/>
          <a:stretch>
            <a:fillRect/>
          </a:stretch>
        </p:blipFill>
        <p:spPr bwMode="auto">
          <a:xfrm>
            <a:off x="611560" y="1052735"/>
            <a:ext cx="7128792" cy="50919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8194" name="Picture 2"/>
          <p:cNvPicPr>
            <a:picLocks noChangeAspect="1" noChangeArrowheads="1"/>
          </p:cNvPicPr>
          <p:nvPr/>
        </p:nvPicPr>
        <p:blipFill>
          <a:blip r:embed="rId3" cstate="print"/>
          <a:srcRect l="19559" t="13461" r="12520" b="19760"/>
          <a:stretch>
            <a:fillRect/>
          </a:stretch>
        </p:blipFill>
        <p:spPr bwMode="auto">
          <a:xfrm>
            <a:off x="611560" y="1052736"/>
            <a:ext cx="7874686"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These ones came up repeatedly in the past:</a:t>
            </a:r>
          </a:p>
          <a:p>
            <a:pPr lvl="1"/>
            <a:r>
              <a:rPr lang="en-CA" sz="2500" dirty="0" smtClean="0">
                <a:latin typeface="Arial" pitchFamily="34" charset="0"/>
                <a:cs typeface="Arial" pitchFamily="34" charset="0"/>
              </a:rPr>
              <a:t>Task-based Learning</a:t>
            </a:r>
          </a:p>
          <a:p>
            <a:pPr lvl="1"/>
            <a:r>
              <a:rPr lang="en-CA" sz="2500" dirty="0" smtClean="0">
                <a:latin typeface="Arial" pitchFamily="34" charset="0"/>
                <a:cs typeface="Arial" pitchFamily="34" charset="0"/>
              </a:rPr>
              <a:t>The Lexical Approach</a:t>
            </a:r>
          </a:p>
          <a:p>
            <a:pPr lvl="1"/>
            <a:r>
              <a:rPr lang="en-CA" sz="2500" dirty="0" smtClean="0">
                <a:latin typeface="Arial" pitchFamily="34" charset="0"/>
                <a:cs typeface="Arial" pitchFamily="34" charset="0"/>
              </a:rPr>
              <a:t>Corpus Linguistics</a:t>
            </a:r>
          </a:p>
          <a:p>
            <a:pPr lvl="1"/>
            <a:r>
              <a:rPr lang="en-CA" sz="2500" dirty="0" smtClean="0">
                <a:latin typeface="Arial" pitchFamily="34" charset="0"/>
                <a:cs typeface="Arial" pitchFamily="34" charset="0"/>
              </a:rPr>
              <a:t>CALL</a:t>
            </a:r>
          </a:p>
          <a:p>
            <a:pPr lvl="1"/>
            <a:r>
              <a:rPr lang="en-CA" sz="2500" dirty="0" smtClean="0">
                <a:latin typeface="Arial" pitchFamily="34" charset="0"/>
                <a:cs typeface="Arial" pitchFamily="34" charset="0"/>
              </a:rPr>
              <a:t>Blended Learning</a:t>
            </a:r>
          </a:p>
          <a:p>
            <a:pPr lvl="1"/>
            <a:r>
              <a:rPr lang="en-CA" sz="2500" dirty="0" smtClean="0">
                <a:latin typeface="Arial" pitchFamily="34" charset="0"/>
                <a:cs typeface="Arial" pitchFamily="34" charset="0"/>
              </a:rPr>
              <a:t>ELF</a:t>
            </a:r>
          </a:p>
          <a:p>
            <a:pPr lvl="1"/>
            <a:r>
              <a:rPr lang="en-CA" sz="2500" dirty="0" smtClean="0">
                <a:latin typeface="Arial" pitchFamily="34" charset="0"/>
                <a:cs typeface="Arial" pitchFamily="34" charset="0"/>
              </a:rPr>
              <a:t>CLIL</a:t>
            </a:r>
          </a:p>
          <a:p>
            <a:pPr lvl="1"/>
            <a:r>
              <a:rPr lang="en-CA" sz="2500" dirty="0" err="1" smtClean="0">
                <a:latin typeface="Arial" pitchFamily="34" charset="0"/>
                <a:cs typeface="Arial" pitchFamily="34" charset="0"/>
              </a:rPr>
              <a:t>Dogme</a:t>
            </a:r>
            <a:endParaRPr lang="en-CA"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9218" name="Picture 2"/>
          <p:cNvPicPr>
            <a:picLocks noChangeAspect="1" noChangeArrowheads="1"/>
          </p:cNvPicPr>
          <p:nvPr/>
        </p:nvPicPr>
        <p:blipFill>
          <a:blip r:embed="rId3" cstate="print"/>
          <a:srcRect l="11438" t="15980" r="11782" b="19761"/>
          <a:stretch>
            <a:fillRect/>
          </a:stretch>
        </p:blipFill>
        <p:spPr bwMode="auto">
          <a:xfrm>
            <a:off x="539551" y="1052736"/>
            <a:ext cx="8076191" cy="3960440"/>
          </a:xfrm>
          <a:prstGeom prst="rect">
            <a:avLst/>
          </a:prstGeom>
          <a:noFill/>
          <a:ln w="9525">
            <a:noFill/>
            <a:miter lim="800000"/>
            <a:headEnd/>
            <a:tailEnd/>
          </a:ln>
        </p:spPr>
      </p:pic>
      <p:sp>
        <p:nvSpPr>
          <p:cNvPr id="7" name="TextBox 6"/>
          <p:cNvSpPr txBox="1"/>
          <p:nvPr/>
        </p:nvSpPr>
        <p:spPr>
          <a:xfrm>
            <a:off x="3995936" y="3717032"/>
            <a:ext cx="4248472" cy="720000"/>
          </a:xfrm>
          <a:prstGeom prst="rect">
            <a:avLst/>
          </a:prstGeom>
          <a:solidFill>
            <a:schemeClr val="tx1">
              <a:lumMod val="85000"/>
              <a:lumOff val="15000"/>
            </a:schemeClr>
          </a:solidFill>
          <a:ln>
            <a:solidFill>
              <a:schemeClr val="tx1">
                <a:lumMod val="85000"/>
                <a:lumOff val="15000"/>
              </a:schemeClr>
            </a:solidFill>
          </a:ln>
        </p:spPr>
        <p:txBody>
          <a:bodyPr wrap="square" rtlCol="0">
            <a:spAutoFit/>
          </a:bodyPr>
          <a:lstStyle/>
          <a:p>
            <a:endParaRPr lang="en-CA"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0242" name="Picture 2"/>
          <p:cNvPicPr>
            <a:picLocks noChangeAspect="1" noChangeArrowheads="1"/>
          </p:cNvPicPr>
          <p:nvPr/>
        </p:nvPicPr>
        <p:blipFill>
          <a:blip r:embed="rId3" cstate="print"/>
          <a:srcRect l="21774" t="13461" r="23451" b="17240"/>
          <a:stretch>
            <a:fillRect/>
          </a:stretch>
        </p:blipFill>
        <p:spPr bwMode="auto">
          <a:xfrm>
            <a:off x="611560" y="1052735"/>
            <a:ext cx="6624736" cy="49109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1266" name="Picture 2"/>
          <p:cNvPicPr>
            <a:picLocks noChangeAspect="1" noChangeArrowheads="1"/>
          </p:cNvPicPr>
          <p:nvPr/>
        </p:nvPicPr>
        <p:blipFill>
          <a:blip r:embed="rId3" cstate="print"/>
          <a:srcRect l="16606" t="13460" r="23594" b="17241"/>
          <a:stretch>
            <a:fillRect/>
          </a:stretch>
        </p:blipFill>
        <p:spPr bwMode="auto">
          <a:xfrm>
            <a:off x="611560" y="1052735"/>
            <a:ext cx="7344816" cy="4987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2290" name="Picture 2"/>
          <p:cNvPicPr>
            <a:picLocks noChangeAspect="1" noChangeArrowheads="1"/>
          </p:cNvPicPr>
          <p:nvPr/>
        </p:nvPicPr>
        <p:blipFill>
          <a:blip r:embed="rId3" cstate="print"/>
          <a:srcRect l="14391" t="13461" r="22856" b="17240"/>
          <a:stretch>
            <a:fillRect/>
          </a:stretch>
        </p:blipFill>
        <p:spPr bwMode="auto">
          <a:xfrm>
            <a:off x="611559" y="1052736"/>
            <a:ext cx="7848873" cy="5078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3314" name="Picture 2"/>
          <p:cNvPicPr>
            <a:picLocks noChangeAspect="1" noChangeArrowheads="1"/>
          </p:cNvPicPr>
          <p:nvPr/>
        </p:nvPicPr>
        <p:blipFill>
          <a:blip r:embed="rId3" cstate="print"/>
          <a:srcRect l="11438" t="13461" r="22118" b="15980"/>
          <a:stretch>
            <a:fillRect/>
          </a:stretch>
        </p:blipFill>
        <p:spPr bwMode="auto">
          <a:xfrm>
            <a:off x="611560" y="1052735"/>
            <a:ext cx="7992888" cy="49733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4338" name="Picture 2"/>
          <p:cNvPicPr>
            <a:picLocks noChangeAspect="1" noChangeArrowheads="1"/>
          </p:cNvPicPr>
          <p:nvPr/>
        </p:nvPicPr>
        <p:blipFill>
          <a:blip r:embed="rId3" cstate="print"/>
          <a:srcRect l="16606" t="13461" r="19165" b="18500"/>
          <a:stretch>
            <a:fillRect/>
          </a:stretch>
        </p:blipFill>
        <p:spPr bwMode="auto">
          <a:xfrm>
            <a:off x="611560" y="1052736"/>
            <a:ext cx="788887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5362" name="Picture 2"/>
          <p:cNvPicPr>
            <a:picLocks noChangeAspect="1" noChangeArrowheads="1"/>
          </p:cNvPicPr>
          <p:nvPr/>
        </p:nvPicPr>
        <p:blipFill>
          <a:blip r:embed="rId3" cstate="print"/>
          <a:srcRect l="9961" t="12201" r="11044" b="18500"/>
          <a:stretch>
            <a:fillRect/>
          </a:stretch>
        </p:blipFill>
        <p:spPr bwMode="auto">
          <a:xfrm>
            <a:off x="611559" y="1052736"/>
            <a:ext cx="7985033"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6386" name="Picture 2"/>
          <p:cNvPicPr>
            <a:picLocks noChangeAspect="1" noChangeArrowheads="1"/>
          </p:cNvPicPr>
          <p:nvPr/>
        </p:nvPicPr>
        <p:blipFill>
          <a:blip r:embed="rId3" cstate="print"/>
          <a:srcRect l="7747" t="13461" r="8090" b="18500"/>
          <a:stretch>
            <a:fillRect/>
          </a:stretch>
        </p:blipFill>
        <p:spPr bwMode="auto">
          <a:xfrm>
            <a:off x="611560" y="1052736"/>
            <a:ext cx="7992888" cy="3786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7410" name="Picture 2"/>
          <p:cNvPicPr>
            <a:picLocks noChangeAspect="1" noChangeArrowheads="1"/>
          </p:cNvPicPr>
          <p:nvPr/>
        </p:nvPicPr>
        <p:blipFill>
          <a:blip r:embed="rId3" cstate="print"/>
          <a:srcRect l="14391" t="15980" r="16950" b="21021"/>
          <a:stretch>
            <a:fillRect/>
          </a:stretch>
        </p:blipFill>
        <p:spPr bwMode="auto">
          <a:xfrm>
            <a:off x="611560" y="1052736"/>
            <a:ext cx="8036093"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0482" name="Picture 2"/>
          <p:cNvPicPr>
            <a:picLocks noChangeAspect="1" noChangeArrowheads="1"/>
          </p:cNvPicPr>
          <p:nvPr/>
        </p:nvPicPr>
        <p:blipFill>
          <a:blip r:embed="rId3" cstate="print"/>
          <a:srcRect l="12176" t="22280" r="51648" b="18500"/>
          <a:stretch>
            <a:fillRect/>
          </a:stretch>
        </p:blipFill>
        <p:spPr bwMode="auto">
          <a:xfrm>
            <a:off x="611560" y="1052735"/>
            <a:ext cx="5328592" cy="5111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solidFill>
                  <a:schemeClr val="bg1">
                    <a:lumMod val="9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8434" name="Picture 2"/>
          <p:cNvPicPr>
            <a:picLocks noChangeAspect="1" noChangeArrowheads="1"/>
          </p:cNvPicPr>
          <p:nvPr/>
        </p:nvPicPr>
        <p:blipFill>
          <a:blip r:embed="rId3" cstate="print"/>
          <a:srcRect l="21036" t="14720" r="20641" b="18501"/>
          <a:stretch>
            <a:fillRect/>
          </a:stretch>
        </p:blipFill>
        <p:spPr bwMode="auto">
          <a:xfrm>
            <a:off x="611560" y="1052736"/>
            <a:ext cx="7632848" cy="51207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9458" name="Picture 2"/>
          <p:cNvPicPr>
            <a:picLocks noChangeAspect="1" noChangeArrowheads="1"/>
          </p:cNvPicPr>
          <p:nvPr/>
        </p:nvPicPr>
        <p:blipFill>
          <a:blip r:embed="rId3" cstate="print"/>
          <a:srcRect l="29156" t="15980" r="26547" b="17241"/>
          <a:stretch>
            <a:fillRect/>
          </a:stretch>
        </p:blipFill>
        <p:spPr bwMode="auto">
          <a:xfrm>
            <a:off x="611560" y="1052736"/>
            <a:ext cx="5544616" cy="4897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1506" name="Picture 2"/>
          <p:cNvPicPr>
            <a:picLocks noChangeAspect="1" noChangeArrowheads="1"/>
          </p:cNvPicPr>
          <p:nvPr/>
        </p:nvPicPr>
        <p:blipFill>
          <a:blip r:embed="rId3" cstate="print"/>
          <a:srcRect l="10700" t="26060" r="11782" b="18501"/>
          <a:stretch>
            <a:fillRect/>
          </a:stretch>
        </p:blipFill>
        <p:spPr bwMode="auto">
          <a:xfrm>
            <a:off x="611560" y="1052736"/>
            <a:ext cx="8076352"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2530" name="Picture 2"/>
          <p:cNvPicPr>
            <a:picLocks noChangeAspect="1" noChangeArrowheads="1"/>
          </p:cNvPicPr>
          <p:nvPr/>
        </p:nvPicPr>
        <p:blipFill>
          <a:blip r:embed="rId3" cstate="print"/>
          <a:srcRect l="6270" t="13461" r="8090" b="17240"/>
          <a:stretch>
            <a:fillRect/>
          </a:stretch>
        </p:blipFill>
        <p:spPr bwMode="auto">
          <a:xfrm>
            <a:off x="611560" y="1052736"/>
            <a:ext cx="8064896" cy="38238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3554" name="Picture 2"/>
          <p:cNvPicPr>
            <a:picLocks noChangeAspect="1" noChangeArrowheads="1"/>
          </p:cNvPicPr>
          <p:nvPr/>
        </p:nvPicPr>
        <p:blipFill>
          <a:blip r:embed="rId3" cstate="print"/>
          <a:srcRect l="9223" t="12201" r="6250" b="18500"/>
          <a:stretch>
            <a:fillRect/>
          </a:stretch>
        </p:blipFill>
        <p:spPr bwMode="auto">
          <a:xfrm>
            <a:off x="611560" y="1052736"/>
            <a:ext cx="8244408"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4578" name="Picture 2"/>
          <p:cNvPicPr>
            <a:picLocks noChangeAspect="1" noChangeArrowheads="1"/>
          </p:cNvPicPr>
          <p:nvPr/>
        </p:nvPicPr>
        <p:blipFill>
          <a:blip r:embed="rId3" cstate="print"/>
          <a:srcRect l="6270" t="39920" r="33930" b="15981"/>
          <a:stretch>
            <a:fillRect/>
          </a:stretch>
        </p:blipFill>
        <p:spPr bwMode="auto">
          <a:xfrm>
            <a:off x="611559" y="1052736"/>
            <a:ext cx="7832413"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5602" name="Picture 2"/>
          <p:cNvPicPr>
            <a:picLocks noChangeAspect="1" noChangeArrowheads="1"/>
          </p:cNvPicPr>
          <p:nvPr/>
        </p:nvPicPr>
        <p:blipFill>
          <a:blip r:embed="rId3" cstate="print"/>
          <a:srcRect l="18821" t="15981" r="19903" b="17240"/>
          <a:stretch>
            <a:fillRect/>
          </a:stretch>
        </p:blipFill>
        <p:spPr bwMode="auto">
          <a:xfrm>
            <a:off x="611560" y="1052736"/>
            <a:ext cx="7776864" cy="496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6626" name="Picture 2"/>
          <p:cNvPicPr>
            <a:picLocks noChangeAspect="1" noChangeArrowheads="1"/>
          </p:cNvPicPr>
          <p:nvPr/>
        </p:nvPicPr>
        <p:blipFill>
          <a:blip r:embed="rId3" cstate="print"/>
          <a:srcRect l="18082" t="15980" r="23594" b="19761"/>
          <a:stretch>
            <a:fillRect/>
          </a:stretch>
        </p:blipFill>
        <p:spPr bwMode="auto">
          <a:xfrm>
            <a:off x="611560" y="1052736"/>
            <a:ext cx="7919468"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7650" name="Picture 2"/>
          <p:cNvPicPr>
            <a:picLocks noChangeAspect="1" noChangeArrowheads="1"/>
          </p:cNvPicPr>
          <p:nvPr/>
        </p:nvPicPr>
        <p:blipFill>
          <a:blip r:embed="rId3" cstate="print"/>
          <a:srcRect l="18821" t="18501" r="23594" b="18500"/>
          <a:stretch>
            <a:fillRect/>
          </a:stretch>
        </p:blipFill>
        <p:spPr bwMode="auto">
          <a:xfrm>
            <a:off x="611560" y="1052736"/>
            <a:ext cx="786327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8674" name="Picture 2"/>
          <p:cNvPicPr>
            <a:picLocks noChangeAspect="1" noChangeArrowheads="1"/>
          </p:cNvPicPr>
          <p:nvPr/>
        </p:nvPicPr>
        <p:blipFill>
          <a:blip r:embed="rId3" cstate="print"/>
          <a:srcRect l="19559" t="17241" r="22856" b="17240"/>
          <a:stretch>
            <a:fillRect/>
          </a:stretch>
        </p:blipFill>
        <p:spPr bwMode="auto">
          <a:xfrm>
            <a:off x="611560" y="1052736"/>
            <a:ext cx="7452828"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9698" name="Picture 2"/>
          <p:cNvPicPr>
            <a:picLocks noChangeAspect="1" noChangeArrowheads="1"/>
          </p:cNvPicPr>
          <p:nvPr/>
        </p:nvPicPr>
        <p:blipFill>
          <a:blip r:embed="rId3" cstate="print"/>
          <a:srcRect l="18821" t="13461" r="21379" b="28580"/>
          <a:stretch>
            <a:fillRect/>
          </a:stretch>
        </p:blipFill>
        <p:spPr bwMode="auto">
          <a:xfrm>
            <a:off x="611559" y="1052736"/>
            <a:ext cx="7988191"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22" name="Picture 2"/>
          <p:cNvPicPr>
            <a:picLocks noChangeAspect="1" noChangeArrowheads="1"/>
          </p:cNvPicPr>
          <p:nvPr/>
        </p:nvPicPr>
        <p:blipFill>
          <a:blip r:embed="rId3" cstate="print"/>
          <a:srcRect l="25837" t="12201" r="27286" b="29759"/>
          <a:stretch>
            <a:fillRect/>
          </a:stretch>
        </p:blipFill>
        <p:spPr bwMode="auto">
          <a:xfrm>
            <a:off x="611559" y="1052736"/>
            <a:ext cx="674948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22" name="Picture 2"/>
          <p:cNvPicPr>
            <a:picLocks noChangeAspect="1" noChangeArrowheads="1"/>
          </p:cNvPicPr>
          <p:nvPr/>
        </p:nvPicPr>
        <p:blipFill>
          <a:blip r:embed="rId3" cstate="print"/>
          <a:srcRect l="25837" t="12201" r="27286" b="29759"/>
          <a:stretch>
            <a:fillRect/>
          </a:stretch>
        </p:blipFill>
        <p:spPr bwMode="auto">
          <a:xfrm>
            <a:off x="611559" y="1052736"/>
            <a:ext cx="6749486" cy="4896544"/>
          </a:xfrm>
          <a:prstGeom prst="rect">
            <a:avLst/>
          </a:prstGeom>
          <a:noFill/>
          <a:ln w="9525">
            <a:noFill/>
            <a:miter lim="800000"/>
            <a:headEnd/>
            <a:tailEnd/>
          </a:ln>
        </p:spPr>
      </p:pic>
      <p:sp>
        <p:nvSpPr>
          <p:cNvPr id="7" name="Rectangle 6"/>
          <p:cNvSpPr/>
          <p:nvPr/>
        </p:nvSpPr>
        <p:spPr>
          <a:xfrm>
            <a:off x="683568" y="3861048"/>
            <a:ext cx="2952328"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C0000"/>
                </a:solidFill>
              </a:ln>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22" name="Picture 2"/>
          <p:cNvPicPr>
            <a:picLocks noChangeAspect="1" noChangeArrowheads="1"/>
          </p:cNvPicPr>
          <p:nvPr/>
        </p:nvPicPr>
        <p:blipFill>
          <a:blip r:embed="rId3" cstate="print"/>
          <a:srcRect l="26337" t="45489" r="53158" b="29759"/>
          <a:stretch>
            <a:fillRect/>
          </a:stretch>
        </p:blipFill>
        <p:spPr bwMode="auto">
          <a:xfrm>
            <a:off x="683568" y="3861048"/>
            <a:ext cx="2952328" cy="2088232"/>
          </a:xfrm>
          <a:prstGeom prst="rect">
            <a:avLst/>
          </a:prstGeom>
          <a:noFill/>
          <a:ln w="9525">
            <a:noFill/>
            <a:miter lim="800000"/>
            <a:headEnd/>
            <a:tailEnd/>
          </a:ln>
        </p:spPr>
      </p:pic>
      <p:sp>
        <p:nvSpPr>
          <p:cNvPr id="7" name="Rectangle 6"/>
          <p:cNvSpPr/>
          <p:nvPr/>
        </p:nvSpPr>
        <p:spPr>
          <a:xfrm>
            <a:off x="683568" y="3861048"/>
            <a:ext cx="2952328"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C0000"/>
                </a:solidFill>
              </a:ln>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22" name="Picture 2"/>
          <p:cNvPicPr>
            <a:picLocks noChangeAspect="1" noChangeArrowheads="1"/>
          </p:cNvPicPr>
          <p:nvPr/>
        </p:nvPicPr>
        <p:blipFill>
          <a:blip r:embed="rId3" cstate="print"/>
          <a:srcRect l="26337" t="45489" r="53158" b="29759"/>
          <a:stretch>
            <a:fillRect/>
          </a:stretch>
        </p:blipFill>
        <p:spPr bwMode="auto">
          <a:xfrm>
            <a:off x="683567" y="1340769"/>
            <a:ext cx="6515483" cy="4608512"/>
          </a:xfrm>
          <a:prstGeom prst="rect">
            <a:avLst/>
          </a:prstGeom>
          <a:noFill/>
          <a:ln w="9525">
            <a:noFill/>
            <a:miter lim="800000"/>
            <a:headEnd/>
            <a:tailEnd/>
          </a:ln>
        </p:spPr>
      </p:pic>
      <p:sp>
        <p:nvSpPr>
          <p:cNvPr id="7" name="Rectangle 6"/>
          <p:cNvSpPr/>
          <p:nvPr/>
        </p:nvSpPr>
        <p:spPr>
          <a:xfrm>
            <a:off x="683568" y="1340768"/>
            <a:ext cx="6552728" cy="4608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C0000"/>
                </a:solidFill>
              </a:ln>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22" name="Picture 2"/>
          <p:cNvPicPr>
            <a:picLocks noChangeAspect="1" noChangeArrowheads="1"/>
          </p:cNvPicPr>
          <p:nvPr/>
        </p:nvPicPr>
        <p:blipFill>
          <a:blip r:embed="rId3" cstate="print"/>
          <a:srcRect l="26337" t="45489" r="53158" b="29759"/>
          <a:stretch>
            <a:fillRect/>
          </a:stretch>
        </p:blipFill>
        <p:spPr bwMode="auto">
          <a:xfrm>
            <a:off x="683567" y="1340769"/>
            <a:ext cx="6515483" cy="4608512"/>
          </a:xfrm>
          <a:prstGeom prst="rect">
            <a:avLst/>
          </a:prstGeom>
          <a:noFill/>
          <a:ln w="9525">
            <a:noFill/>
            <a:miter lim="800000"/>
            <a:headEnd/>
            <a:tailEnd/>
          </a:ln>
        </p:spPr>
      </p:pic>
      <p:sp>
        <p:nvSpPr>
          <p:cNvPr id="7" name="Rectangle 6"/>
          <p:cNvSpPr/>
          <p:nvPr/>
        </p:nvSpPr>
        <p:spPr>
          <a:xfrm>
            <a:off x="683568" y="1340768"/>
            <a:ext cx="6552728" cy="4608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C0000"/>
                </a:solidFill>
              </a:ln>
            </a:endParaRPr>
          </a:p>
        </p:txBody>
      </p:sp>
      <p:sp>
        <p:nvSpPr>
          <p:cNvPr id="8" name="TextBox 7"/>
          <p:cNvSpPr txBox="1"/>
          <p:nvPr/>
        </p:nvSpPr>
        <p:spPr>
          <a:xfrm>
            <a:off x="3419872" y="5949280"/>
            <a:ext cx="4752528" cy="830997"/>
          </a:xfrm>
          <a:prstGeom prst="rect">
            <a:avLst/>
          </a:prstGeom>
          <a:noFill/>
        </p:spPr>
        <p:txBody>
          <a:bodyPr wrap="square" rtlCol="0">
            <a:spAutoFit/>
          </a:bodyPr>
          <a:lstStyle/>
          <a:p>
            <a:r>
              <a:rPr lang="en-CA" sz="2400" dirty="0" smtClean="0">
                <a:hlinkClick r:id="rId4"/>
              </a:rPr>
              <a:t>http://www.just-the-word.com/</a:t>
            </a:r>
            <a:endParaRPr lang="en-CA" sz="2400" dirty="0" smtClean="0"/>
          </a:p>
          <a:p>
            <a:endParaRPr lang="en-CA" sz="2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67544" y="188913"/>
            <a:ext cx="8087494"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138245" name="AutoShape 5"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7" name="AutoShape 7"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38249" name="AutoShape 9" descr="data:image/jpeg;base64,/9j/4AAQSkZJRgABAQAAAQABAAD/2wCEAAkGBhQSERUUEhQUFRUVFRYWFxgXFxcUGBcdGhUXFxUWGBgXGyYeGBojGRgaHy8iIycpLSwsGB4xNTAqNSYrLikBCQoKDgwOGg8PGiwkHyQsLCwsLCwsKiwsLCwqKSosLCwsLCwpLCwsLCwsLCwsLSwpLCwsLCwsLCwsLCwsLCwvLP/AABEIAQMAwgMBIgACEQEDEQH/xAAcAAEAAgMBAQEAAAAAAAAAAAAAAwQBAgUGBwj/xABEEAACAQIEAwUDCQYEBQUAAAABAhEAAwQSITEFQVETIjJhcQaBkRcjQlJTk6Gx0hQzYtHh8BWCwfEWJENyklRjc7LC/8QAGgEBAQEBAQEBAAAAAAAAAAAAAAECAwUEBv/EADERAQABAgEJBgYDAQAAAAAAAAABAhEDEhQVITFRUmGRE0FxoeHwIiNigbHBBAUy0f/aAAwDAQACEQMRAD8A+d0pSvPfrylKUClKUClKUClKUClKUClKUClKUClKUClKUClKUClKUClKUClKUClKUClYq9iOEPbTM5tqYBKG4naANGUm3OYbg7bGaJMxG1SpSlFKUpQKVNfwbIttjEXFLL6C41sz07yH8KuJwC4URy1lA651D3rSMRmZZys07qR7qtmZqiNsubSlKjRSlKBSpXwrC2twxldnUdZQIWkcvGPxqNVJMASeg1oXuxSpBYOTPplDBdxMkFhpMxAOsRUdApSlApSlApSlApSlApSlBgiu3iLiYsXLkG3iFtm6+s27uQDOwETbcjvHUqTMZZFcSr+I43ddCpKANAbJatWy0EGGZEBYSAYJ3ANWGKombTDvLZt/txwRtWuyzmzmyDtBAjt+08WbTPE5Y0iK5QwqlsCMoPaKmeB4ycXeQz17oA9AKg/4gv5MuceDs82S32mSIydrl7TLl7sZttNtKYP2gv2lVUcDISUJRGa2SZPZuylkk690jX1NavDlkVxs/PjrdO/dWxh86WrJc4vEpme2tyERbRVArSsSx5T0iTU3EsHbsC7et20JL4YIrKLiWRew3btCtIOvdXMDADc9R5y9jXZcrNK53uRA8ThQ7aDnlHlpVm1x28rM2YHMqIwZEdWVAothkZSpyhRBiR11NLr2c+/Fc9ocRntYRsiJNi5ogyrIxN8FgOUnWBprpFScSawLOF7Rbxf9l0yOir+/xESGQnfzrlY/ily9l7Rs2RcqCFUKsk5VCgALJMAbVDexLOFDGQi5F20XMzRp5sT76l1jDm0R4vQu62sRaw4sWrlsjDh+4Dcum7btuzLc8aGXhcpAEDQ6zS45gEtWrQSCRcxaFtJYW7qqhMeX51BY9or6Kqq47i5UYpbNxF17qXSudRqYgiJ0itMHxq7aTIhXKGzKGS2+RiACyF1JRtBqsbDoKt4ZiiqJv+9u13eJW7dgYtks2iyY7skzKGFtct0kBG7p8I3Bio8VhbaZ8QtpCf2bC3AmWbaPehXfIdCoIMKdJcbgRXBxPE7lzPnct2lztXkDvPDDMdN4Y+Wtb2uMXVYMG1FsWoKqylBsjKwKsvqDsDuKXhIw6oj3ydl3N+1hSLdlCHxbOSsWiEWwzXHQCAAu4UQSu0mDdwJRb+Cup2Ls73rbstns0OQWypFtgAGAeMwAmBpMz55/aG+WQ5x83nCKEthFDiLii2Fy5WG4iDJ5kzrc49eLW2zgdixa2FREVCSCcqqoWCVBIiDr1MsqEnCqmLePnfl4OhwTBJiQmdVBfF2EORQndNq6SihRAzFRsN6hs31xFrEZrVq32dk3bZRAhQi5bXISNXVg5HekzlM7zz34k5mCFl1uQirbAZQVVlCAZYBO0dd6lxnG7t1WVysMQXy27dsuRMFyigvqZ156761Lw3kVX96nbxK22xN7DizaVFs3WBC98OmGa6HD+LVl8M5YMRzrn3kV8MOx7L5tFN5SgF4NnCm4HPjQllEA6SAV+ked/iNztDczd9gykwNQyG2wiI1QkVueK3Oz7MFQpABy27aswBkBnVQzCQDqTqB0FW5GHMW+3qqUpSsO5SlKBWDWaxQdk8IRsRiFzBLdp2HiQH94VUDtHUcuZ5edb2/Z5SB86J7QLIyspQuyC6gD5ysidVE8ttabcfxBIY3WkTr3ecTOne2G87Cov8WvZQvaNlBkCdjJb8yT5SetavDjk4m9dThVsqpV3LMnahWQBcgvNbIYh5zQswPSedb3OAqcqq57RxmC5YQD9paxGbMWnTNsdNN65K4pxEMRC5R5LJbL6SSffWzYxzuzHQrvyLFyPTMSfU0vC5Ne9YxmAUKptM75ne3DJlOZQm0MZnONN6u3+BW0BdrjZFQk5Rbd8y3LaMvduFf+oD4uREVS4jxdroUHMMhYglyzScsmYH1RynmSTrUeK4rduCLlxmBEQTpBKsRA6lVPqJpqLVzbW6h4Glp3S4xZ+zxLIAoKkW0ugMSWkNmQmADEDrVfAcIt3UTvsrlr2acgQJatrcJBZh3oPOBrqREmoeMXoYdo8OSW18WYQ0nfUb9a0scQuIAEdlAbOI5NGWfhp586XhMmu23W6Y9nlPaZLoaFZrZzWsrZbXauhIuEllGhKBlBIkjlomBsIbyu1wm0hDkIujLftIezBfUasJbLp6xVNuNXiGHaNDzmGgBlchGg0BXQxvWl/iVxxDuzDLl16Spgnc6qu/QUvBFNffPvo6T8EtqhZ3YKvaklUl2CXbNtdC+UH5yeUQd9KjXgiSVa42YreZIQFSLSuxzEtIJyHQAxpO9c58a7AguxBmRPVlZviVU+4VbwvHHRHUFiXDgkscvfQoxyxvB6jlIMCl4LVxG1nBcLR0Qs7BrtxraAICJUW4LMWEAm4BoCRE1L/g9sKrNceD2S91FaHu2+1URnEqF0J3J2FVLXF7iWuzRiqy5Mc8wRT6aLuNdTWljil1CSlxlJCqYPJRC/ADQ7jlS8LMV7/fR0E9nwSE7Q9pGYjKMgXt+waGzSWnvDSI5zUS8IQJnd2ChrynKoY/NNZXSWA17brpl51QGLcbMw7uTf6ObNl9M2vrUmK4pduaPcZhqIO2pUtp5lVJ6wKajJr3rtzhKIwV3Yl7mW3CCCAyiXlwVnNssnTzE3ML7OWzeVLjMs3+zYLknKXZUZQXLAGBqw2OhPPjpxS6AQHaGIJ56iADrsYA1HQdKy3F7xAHaPo2ca7NJYNO8gkkdJNLwk04k96x+wWuzS4zOqMIUqksSbl4AsC+UaW+R6AA6mtsTwVUVwbhNxFZiAvchb5sEZpmZGYaRHnVW3xe8pJW4wJBGkR4i+0QO8xOm0mKg/aW+sfCV35Fs5Hpm19al4aimvejpSlR0KUpQKVxb4JBABCgSQIJyz3cwXQHX6RNT4i8AwaAVMEKDE+bbu2vWJ8q+jsebx9J/T5+jpxSqdpCDcmNFLPPcRQSGjLq0FsoGgMxW1tSURUksz/MuWAYIqkv3ZJXXYiOdTsuZpP6fP0WqVXulWvdmpi06qYjNceTII59qZO/4iKsrdAuPBC5bhFqe6gK5QHVBE3iANGAXUzTsea6T+nz9GKVpaQ9ncEZ2Km5bJ3ZQZv2mBiQNWgcxI61ul4Z8MqwwS07Fu6qkHNo3kDKmRJ11Mir2HM0n9Pn6EUqsLso7EyxSGYgrJzoFbXWVMaCBEbbVo14GIIkAA9GYuMxnkSddJ57airm/NnSn0+fouUrh4gmDzgkHznUT6RFUya3H8W/eaU+nz9HqKV5alXNOZpT6fP0eppXmLd4rsa9p7HceV7qWrmjEwp5Hy8jXPE/jzTF41rT/Z3m2T5+ilSK/QfA+HBUEga11jhV6D4V5s4/J9U/zIjufmaKRX6WbhSNyFc7Gezg5R8KsY8bjPInZD89Ur7ZjeD5dx/tz/AL515zjeEizc8kc+7Kfh+VdKa4kzvXbJfNqVis10fcUpSg42GVlZY5liqRMmNGymABruZ22rK3ABkWG1BCyck6yWPdztyGketV7wywyljOhZhAJ+kBPiGvOtsKugIJ3kgExpyITXr0r0H5BctXcr3W1IYAAtCJngEZhAWF1IGmw05Vu18WxcXVmvKmW4xYQJliI7x10GgnXSqwuFmmAxGqjkAu4Ftdh69NazauhUYnvZ4YKvhDBiA1wrGoGaF/iBpYWLlzskHPPbPZjRSpz6uUUyD3RBJO0+QkdYV0Qgs1u1cOQaswALoTEqVBkgc1JkbVUxN3L3g3ffvs6xuRJRcoAXUmdem1S5uze4QIfKIWZKd0ZiznwDU6AzykRrqIEuPv5iWUyCOyUzLtoDEScqg6SdSCZkzWmLuzmPW2qoPq2wQABE96RrtIzGTmFV8G2QK2wzGHAkyFMKs6lZIzAeWorNxgCSJAIUwe93gQpA0iQCSJ0Gm1aiGZbNe1BEqIDecKgnXmIJ56xsKg7QwJ2EruY11IHPSfTnrrWGnQwIAOk6wJEEjb3RuOtRg7DX+xA/l0rcQy3uPmk/6dNB5D+tQPairiWvw6f+IjqSdvSa2S3mgH+51/l8Sat7I5+WtltHoa7AwG3Qjf4HWNo1q9guHgnp1nlzHujp5Uy4Zyp7nnrXD3bwqT7q9T7KeyD9sly6QoVg0DUmCCB0FdbB4MDlH5V3+G2YM182LjTaYh3oo1xd9C4PxIQBXbS/NeFwt6Irt4PGHrXiV0W2PSi06pejW5UnaTXMt4itmxkVxsk4TfG2gQRXh/afDxZvRytv/wDU/hXqcXxGAfT+deV9pMRms3v/AI3+GU/kPhXTDibukarQ+Q1mlK+57RSlKDzBUsczTB5nX4E71bWTaOgVC2jMSNtYVV3OupgnzFRXWDOFRSToozNnJ+ECPKD76k4mQGy5hdIEZtYH8KAaBR5V6D8gksKCXKAsiqS5jIgnQaAywmIBOpHrWcOwu5LSg+MCdXcydQiDQfmeZqO5lS32erOSCRyXyHLN7j001qSwz2n7Nz2WaFcz3wu5Ux4QeY089Koxf0um25nKxUFYdoEgIoByiZ6bms3oKvMJky5VJzMxPik7E6SZ20GlYtNksdokK2Y2yYkmQSSpOi90gaa+YmpGw3Z2kY/NkrmB+m+Zu7lH0VAEz585AGkRhzC5tGtlgc06LpAyASNS3qSBWhuFT3uUmCAQCY1VdpI16VOVyIWPc7RM1oTLGHjOzRucrAbb8hvouvZMARr0GpBB7qyJ5akyT6RWoRqy77qwiBMtAE5mbYctPdyra5Y690TBmZnkonUkzP8ArWqSc2WczHvHxHxBt9N2A10G2tdAWgTb2m4ZWDO0i4S0almGrDQQYmKXsipblW2gg6g6xl3BjoOQ2510TYBgruwUjmdgCdPMHUdIjSqhSQDGrJnCgQoGbUkfVA2GuwNWMITJC94HxaeIDaRMhRvqVXaaSxK3h9yTtoNdieR8jr5HXaTXWwuH125xtMkDWI+H51RtQy5xoM2UNOnd0jORDHbRVygdKv2Tl05bQZEjkIGoTnBInqa5VS1TGt0sNpEbaefw6118IY5eem0da5Vhwf8AKIMxp5nkg6KJPpXQtPE+Xx33j6xmAJnXUivlrfVTq1u3h2/v8v510rF0iuHYvawepG/Qd4A+W7Nty1q5Zxe08xmPkusmOkdd59Sflqh9ETd3FxWn5fD+/j6VHdxXPyP4IWn8q5trGaiectG+gBZB5lm1PoBUYxJ7sak2ldfMqSGHwkVyyHTKT4rEnU/Vy/Bl/nzrj8Zb5q8NdbbHzHdO46HqNKnuYrYjvCDA+um5X1XWuZxO+OycEnLkfs25+E9xq3FNkir4ofPazWKzXZ7xSlKDz5w7BczBlUjQDSfMnp/Y8tLL95TKoF697Uazl1knptW3E8U7v32BjSF8K+Sxp8Pia1CIFEAu0SeSjy039ZFehD8gkvubt2basTvr3ierNyGvIaDatsQFzCWBbRnbW4WY6mPomJjfUzrUK3j4WaEJEqsa+4aE+tW8JhVIe+3zdtWyqPE7NEhVnmBqWOg94FNghcG6dzAHiuEKAOUAbDyE+VXsUO1ut2SSuVUTNpAVAuY5pMACZ0gb1Ts3GZiUhATq7mSOsuf/AMiT0NT3L3ddbErbgC5dfRn159FJ1CLJ01mKtxthr3aMxeLtxUAXNpbVUGruTGYBRAGxnWdjmz3ma61w6TnuRGp0C2V0lomNo30itMFcFuxeKiSwVC7DQSwOVBzYxMnYDaYNYbDFUTtjkklhpmeDlHdX6I05kT7qqIwO7lClFYhhMlniQogQCN+gq1ZeGGjMzoVULvEEHXYAifDAidTrWrNmzXEXLJyoG77tpACg6QF3aNzpQDM+S0SzEEXLrHZYh45KgEieY8jFauzZazEgDRs+VCEMAgEZLSsBLAbsV8tTU/ZZmZBByyrZSLdhQOXaGTHWInzqrgsSq/Pv3ktTatoNMxykyx5DXMTuSeVTcKhAb2K1SCbdo6dox0BCjwoI357DyzOpLLeFvDcHQHKr5SeeiYe0fP6Z11nQnXpWbpMqIUovfeZFudyz/W5ZUA15muXadxbuXnJF+4QthAO8FO5VfoLGg2mrItKGWzMWrSC5fg+K4QJQt1nu+UGsSux2cMRIjuWrSFz9dj1PJWY+8Crlm6QuYwDKmPoqSCRPXKuw61xxfckZwDdc51tbW7Q3D3B6awfU1dwl/M9oE5lUPddjoHZdSB5TArjVDrTU7CX+7zh/m7YPiaWBuOek7e/yq4WDMUmM9woxHRAMiDoNK4ODxZjD3D4mvkj/ALZE/jVgXyvbkb2rwf8AGD+dcZpdYl2bGJLMGP8A1LTKg5KUEL/prUNrG5bVi5zS4wPWDr+c1RuYqO0KnRXW5bPqe8o9x28qkBBuFDot5MyeROsD31izd1hjBddxOcDYkHXOnmOlUOIYg9ix0IYMJjRtDGYfResLfZ7MT85YafOOY9JH51FicTmstcQCCpW4nIGPEOhpazVE64eNrNYrNH6MpSlBwUt2rerntG5Kui/5m3PovxqPF3HcB2gLMKB3RpvlUch1qrEnQeg3q1j7slVJnIoUxsOoAGgg/jJr0H5BHYtroWkyYCruduesfA1avFrhCsVtog8M91J301Jc89z6RpW/bSFyr3Rzjc+rbx5bVes2Fs2me5+9YAWkP0Qd7jjlp4QfXpUuNb1zudxe7H7x4BP8KDYD0k9TU1iEwucjOzsUTMJW3EFiAd3M7bAa71UazHfvkkkSEB7xB2JJ8A/Hy51PrdAe783YTRVXbqVtg7sebH1JqjbDv2BS7dOdsue2m4EzlZ50AnXKN4G1SWUy2/2i93muuyqT3m0gu4B0Jk5QToNfKoXcNmvugjMFtpJywBsY1IUQI51tasXMSDcuuFtWxlzEd1RyREH5CgkwGH7YXbjkpaRe8QZZj9BMzbkn/atbVovZdv3dlWUFV1LsZyySdSB10HIVs9/tguHw6lbSkuxYiWPO5cI0AA2HL1NZd+0C4XDyyhizNtnaIZz9VABpOw151bz73JZXRw+RcpFtTORe8zExJJ6mInkBoK6S4khi5CtibjAW0HeFodY2B5AcgJqrjr4Cph7He17zAa3HPTnlGw+POtmy4QFQc2IZSpI1FoHcDq8aTyrU62V8QJVH70/PYhpOv0ktnc+o1PkKnsXFjtCMuHteBTvdfkW6mdT0FUOG4LPreOW1ZHeHnzEfWJqXDM2NxAGi2U5bKqj/AF69axKRrW2dgig/vsU0seeUmAPQnX3VdxDBn7BDFrDKWaPpERnJ9TpVTB4n9o4gGA7tsdwdAghar4HEHsrqr3rt58pj6KzsT5msTHvxX30/69HhsR2mPtjZAAbY5AAaf31qPhd8sMUDvlJ+DA1zTiBaxWGVTJthVY7+o90xVvhb5OIXLR2uZ0PvmK5zGr7ftuJ1/f8ASeziC+BPW1c/A6H8YqbimL+bw95eQg+RU/yNc/hD64mxzKkr/lMn8qxg17XCXbQ8Vsh15bHUD3E1JiIn7/lYqm32/Dp8QxvY30ujw3VBYfg34zVXibmxcOQ/N3VMDkQQR+E1AW/aMPkXxWZInQkRJHqK1F/t8MB9OyZIO8Hf8QD6Vm1vxP6dKar1R1j9uPWaxWa4v1RSlKDzIvx4Bl892+PL3RWEsDd2gdBqT6D+db4u4M0RCroFHL1PM9TVdjNeg/ILAxYX92uUj6R1b1B2X3D30sgzmIzEnQHvZj5jmPzphcGWBYwFXcnb+p8q3bG8rekwMx8R5f5R6URLcRbZzXfnLkyUnQH+Nhv/ANo+IpaBunPdMW00MaDyt2xsCeg21JqmFkgKJJMevoKvXrXdXOSLa6ADdj9KPfzPlQuNmxNzQBEQeiW0HU/2STUuPxYuKliwDkSTJ0Lt9Jz9UR12FVTiHu5bVtYUnRF5nqx+kfM7VLjStpeyQgsf3jDUHoin6o/E+lFWMHZJtMisFWc125rlIHhQfW6xzJpgrhabGGUy+judGYdP4E8ufM1Xuo7WxHdtDXoCTz/iY1ZxOPWza7Kxu479zmw+qOgozdo2KWxKWTmubNd6citvoOU7nyqdLAwqC5chrzCUU65Ojt59Kz7N8PAzYi7+7tgkT9JuQHvrmYvENiL5Md520HqYAHlWts26rZ1LJIwFxnJ+cujL/EQO8ascCfLhrl07KDbA6ltZP98qpe0l8KUsL4bK5T5t9M/GrPFG7DB2rP03+df3+EGs7Y8ZSYWPZW7FrFPzCQD0mR/rW3swwRL+I5oAB7zHxg1Bhvm+HMdjdePcP9qiwTZeH3f4ri/AVJi9/GxsWeFWZxiZuZzDznURUzY4/wCI5/8A3CKp4u+UTCMNws+7NtT2m7l8OOeV+m+sUteftMM7I+7pm4bPER0LH3g1ixiv2fHMPosxUjyJ0n41p7SNmWziF3iD6rr+VVfaD5xbeITZgM3kw3rFMXtfdZZ1bN91xsR+y4wj6B09xGn4GscUtGxeDIe7cHLmDof78qre0FztbVq8Pq5WPSNh+fwqbC4j9owoB8dkg+o5/wA/dWZ1RFU+EulH+rc7wr1mlK+V+uKUpQeSq3hMGCMznKo5/DQdd9hUCEDU69B/PyoWLb/0H8q9B+PWMfxDPCqMqLsPwk9T+VU1WdqEVew7i0C29wjuj6n8R8+nxqbFS3l7ABF1ukd4/Un6A843NU7rliqjWAFH9PfUagsdJJPxq2t4WfCZuEEFtws/V/i86InvXBh1KJ+9YQ7D6I+ovn1PuqHg/DTeuQTCgS7HZRVXD2DcaB6knYDmSeQq9i8cq2+xteGZdti5/wBFHKmvuVtxniQusqWxFtO6g5n+I+Z0+ArDYAdplYwLarnO+ukr6yY91SYC0LKdu473/SU9frHyG9VAxyFju77+mv5mrG6GZXeO48sERRltgAqo/M9TVvg1gYeycSwloi2PM6A+7eudxzRlXogn1rpcUu/8lYHlUnZER3kXtdzeHqsm9cOaDIX6zb6+X51uLL4m4XcwDqzHYDb4cop7P4btLmU6j+se+peP4vLcNtNEQwAOfUnrrW7/ABWhNbHG+Khwtu34EEL5+dX7iZOHAHdrkj3DU1Q4Dw3tGzN4RJJ6Ruai45xTtX08K6KPLr6mpaLxTHcLeKtl7OHI2AKk+YMx8Ke0mIDlWXw5Qvw61NdGTApO/aAj4GfwqowDBZ0S5z3hhpt6/nUjbfxSburabPw4g65CI95j8jVb2budol3DtsQSvkeVa8MYql3DtoSJXzjWubwzFm1fB89azbVMNXX+DXtXw9w6P4T0YHQ/GtOH3Ww19kbnKn38/TWse0tjLdFxNA0MPXn+NWsRF+1bujxIwD9TqINSZvF97dH+o8W9ZpSvifrilKUHCHBX5lfj/St7nCX2EAeu/mdK7VK69rU8/R2Dzca1wl117pblroPPbU1GeDXDuR8a7tKdtUaPweblf4a6iEgSILTqeoHQVXXgjzqV+P8ASu7Sna1Gj8Hm5d/h7xkSAvMzq3m3+gpw/hEODdgqNYGs+XpXUpTtal0fg83Mx2Du3XzMVjYAHRRyAEVtjuHlmQJGRFAEmCeZPxro0p2tSaPwebmcR4e9y4WERpGvIadKucWw5uW7aIdEGs6fCKnpTtatRo/B5oeAWzY7RjBYrCxsPMmubiOFXGYmV18z/KuxSkYtUTddH4PNlO5huyTxmATsI3NcQcGfNqViev8ASu1SkYtUJo7B5o+Loblq3bSO7MzprpH4VWGBP7P2ZjOHzA6xEVdpSMWqDR2DzVcXYd1tkEB0EEyeW2sVFxDAG5DCA0d7eJ6jSr9KdrUaOwefVFirZuWURozJPprUXB7L2iwaCrDWP9qtUqdpNrLH9fgxN9bFZpSub7ylKUClKUClKUClKUClKUClKUClKUClKUClKUClKUClKUClKUClKUClKUClKUClKUClKUClKUClKUClKUClKUCt1sMVZgpKrAZo0XNOWTymDHpWldjhPtCLNo2+yV1Ziz5t2jKbQGndCssnfMCRpVhmqZiNUXcw4R+73T31LL5gFlJHvRvgair0mL9sMwACXI557gdmH/MEAkIJAN8QI/6Y9zF+16sIS0VUoEYFw2YBcQsE5ZI+eXef3Q8oto3ucV4nfT5vPHDtE5TBXNMaZc2TN6Zu7PXSsW7RacomAWPkAJJ9wrr8O4+toWibZZ7QCg5gFKDEftBlcpObNImYjlVmz7WwhDWyzFApOfS4eyS2TdBUl/BI1EZ33mloWaq+FwLNhmMKJIDNHkqlmPuUE+6pbXD7jLmVGKwTPKAHYn4W3P8AkNdzG+2JdmZEKT2kQwBBbDvZUyqicpcsDvAA860v+1gYMBajMtwHvDd0xSk+HriJ/wAvnotG9MrE4XnqUpWXYpSlApXr/km4l9gPvbX66fJNxL7Afe2v11rIq3OOcYXFHV5Clev+SbiX2A+9tfrp8k3EvsB97a/XTJq3GcYXFHV5Clev+SbiX2A+9tfrp8k3Ev8A04+9tfrpk1bkzjC4o6vIUr1/yTcS+wH3tn9dPkm4l9gPvbX66ZFW5c4wuKOryFK9f8k3EvsB97a/XT5JuJfYD721+umTO4zjC4o6vIUr1/yTcS+wH3tr9dPkm4l9gPvbX66ZM7kzjC4o6vIUr1/yTcS+wH3tr9dPkm4l9gPvbX66ZNW5c4wuKOryFK9f8k3EvsB97a/XT5JuJfYD721+umTO4zjC4o6vIUr1/wAk3EvsB97a/XT5JuJfYD721+umTVuM4wuKOryFK9f8k3EvsB97a/XT5JuJfYD721+umTO4zjC4o6vIUr1/yTcS+wH3tr9dPkm4l9gPvbX66ZM7kzjC4o6vIUr1/wAk3EvsB97a/XT5JuJfYD721+umTO5c4wuKOryFK9f8k3EvsB97a/XSmTVuTOMLijq/Q1KUr7n5cisRWaUCkUpQIpSlBiKocc4wuFsm64YqGQEKAT3nVJ1I0EyfIGuhVbG4FLq5bgkZlaNRqpkbedJWm19bn2Pamy2pJUG81lWIOViIghllQrZhBYiZrD+12GAUm4YcSvzd3vDWCO5qGg5T9LlNY/4Pwvc+ajs8uQBmgZezyiJ1HzSb75ddzUlv2YsAKMrHIFCy7tlCklVEtsJMCs/E6fL5qr+2FvtAiqWBZAGBEHPcwyA+n/MqfQGrKe1WGJUC5qzZQMrgg5lSGBXud50Hejxr1FF9lcOIi3tljvN9E2SvPrYt/wDj5mdML7IYa2AEtkAZY7znwtaZdzyNm3/4+Zp8R8vm0b2vsriLlhswNoEs3dI8NtvCCX17RQO7qZA1rbFe1+HVCwfMRbe4FAYE5Vc5CSIVz2bjK0HuNpoalxHsxYd3dlJZ9T32gHKi51EwrRbTUa90VG/shhjuh1VlPffvZhcBZte8/wA7c7x1758ofEfL5rOF47ZuEKjZiU7TRXIy5ioaQIglTH1o0mqGC9tsO9oXHY25UvDB5CjMwzELAYopfLvGoka1dwns7ZtOropBRWVBmYqgdszBQTAE8tgAANhUB9kMNEZDGULGd40Q2w0T48hK5t40p8R8vm3x3tGlp0VkfI9trnad0KqrlzZlYh5GddMs96tv+JsPAPaaFDcBKuAVDZTqV8QbTL4p5VPxHgtq/wDvVzd103I0cqW2PVFM8oqn/wAIYbWUOqBD3mGg2Oh0YQDI1kTT4iOztruJ7WWM9xXLIbcHvK6lgUtNoCs5puquTxSRpqKkte1OGYgLczFiiiFcyXXMg0XfKCfIAzEGsX/ZbDuDnQvm3LMxJOW0skk7xZt69V8zWx9mrGXJlOXNbcjM2ptqqoTryCj4U+JPl83VrMUpWnMpSlApSlApSlApSlApSlApSlApSlApSlApSlApSlApSlApSlApSlBqTSlKg//Z"/>
          <p:cNvSpPr>
            <a:spLocks noChangeAspect="1" noChangeArrowheads="1"/>
          </p:cNvSpPr>
          <p:nvPr/>
        </p:nvSpPr>
        <p:spPr bwMode="auto">
          <a:xfrm>
            <a:off x="63500" y="-1193800"/>
            <a:ext cx="1847850" cy="246697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1746" name="Picture 2"/>
          <p:cNvPicPr>
            <a:picLocks noChangeAspect="1" noChangeArrowheads="1"/>
          </p:cNvPicPr>
          <p:nvPr/>
        </p:nvPicPr>
        <p:blipFill>
          <a:blip r:embed="rId3" cstate="print"/>
          <a:srcRect l="18821" t="13461" r="29500" b="17240"/>
          <a:stretch>
            <a:fillRect/>
          </a:stretch>
        </p:blipFill>
        <p:spPr bwMode="auto">
          <a:xfrm>
            <a:off x="611560" y="1052735"/>
            <a:ext cx="6408712" cy="50354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Does the word...?: Leo </a:t>
            </a:r>
            <a:r>
              <a:rPr lang="en-CA" sz="3600" dirty="0" err="1" smtClean="0">
                <a:solidFill>
                  <a:schemeClr val="tx1">
                    <a:lumMod val="85000"/>
                    <a:lumOff val="15000"/>
                  </a:schemeClr>
                </a:solidFill>
              </a:rPr>
              <a:t>SElivan</a:t>
            </a:r>
            <a:endParaRPr lang="en-CA" sz="3600" dirty="0" smtClean="0">
              <a:solidFill>
                <a:schemeClr val="tx1">
                  <a:lumMod val="85000"/>
                  <a:lumOff val="15000"/>
                </a:schemeClr>
              </a:solidFill>
            </a:endParaRPr>
          </a:p>
        </p:txBody>
      </p:sp>
      <p:sp>
        <p:nvSpPr>
          <p:cNvPr id="4" name="Rectangle 3"/>
          <p:cNvSpPr/>
          <p:nvPr/>
        </p:nvSpPr>
        <p:spPr>
          <a:xfrm>
            <a:off x="611560" y="1628800"/>
            <a:ext cx="7776864" cy="646331"/>
          </a:xfrm>
          <a:prstGeom prst="rect">
            <a:avLst/>
          </a:prstGeom>
        </p:spPr>
        <p:txBody>
          <a:bodyPr wrap="square">
            <a:spAutoFit/>
          </a:bodyPr>
          <a:lstStyle/>
          <a:p>
            <a:r>
              <a:rPr lang="en-CA" dirty="0" smtClean="0">
                <a:hlinkClick r:id="rId3"/>
              </a:rPr>
              <a:t>http://prezi.com/r-yffflfsfdd/synonyms-talk-30-mins/</a:t>
            </a:r>
            <a:endParaRPr lang="en-CA" dirty="0" smtClean="0"/>
          </a:p>
          <a:p>
            <a:endParaRPr lang="en-CA" dirty="0"/>
          </a:p>
        </p:txBody>
      </p:sp>
      <p:sp>
        <p:nvSpPr>
          <p:cNvPr id="5" name="TextBox 4"/>
          <p:cNvSpPr txBox="1"/>
          <p:nvPr/>
        </p:nvSpPr>
        <p:spPr>
          <a:xfrm>
            <a:off x="467544" y="1196752"/>
            <a:ext cx="7776864" cy="461665"/>
          </a:xfrm>
          <a:prstGeom prst="rect">
            <a:avLst/>
          </a:prstGeom>
          <a:noFill/>
        </p:spPr>
        <p:txBody>
          <a:bodyPr wrap="square" rtlCol="0">
            <a:spAutoFit/>
          </a:bodyPr>
          <a:lstStyle/>
          <a:p>
            <a:r>
              <a:rPr lang="en-CA" sz="2400" dirty="0" smtClean="0"/>
              <a:t>Leo’s IATEFL presentation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2996952"/>
            <a:ext cx="6696744" cy="1439862"/>
          </a:xfrm>
        </p:spPr>
        <p:txBody>
          <a:bodyPr>
            <a:normAutofit fontScale="90000"/>
          </a:bodyPr>
          <a:lstStyle/>
          <a:p>
            <a:pPr eaLnBrk="1" fontAlgn="auto" hangingPunct="1">
              <a:spcAft>
                <a:spcPts val="0"/>
              </a:spcAft>
              <a:defRPr/>
            </a:pPr>
            <a:r>
              <a:rPr lang="en-CA" sz="6000" dirty="0" smtClean="0"/>
              <a:t>In our own write</a:t>
            </a:r>
            <a:br>
              <a:rPr lang="en-CA" sz="6000" dirty="0" smtClean="0"/>
            </a:br>
            <a:r>
              <a:rPr lang="en-CA" sz="3600" dirty="0" smtClean="0"/>
              <a:t>Nick </a:t>
            </a:r>
            <a:r>
              <a:rPr lang="en-CA" sz="3600" dirty="0" err="1" smtClean="0"/>
              <a:t>Bilbrough</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2" name="Picture 2"/>
          <p:cNvPicPr>
            <a:picLocks noGrp="1" noChangeAspect="1" noChangeArrowheads="1"/>
          </p:cNvPicPr>
          <p:nvPr>
            <p:ph sz="quarter" idx="1"/>
          </p:nvPr>
        </p:nvPicPr>
        <p:blipFill>
          <a:blip r:embed="rId3" cstate="print"/>
          <a:srcRect l="13663" t="27269" r="8132" b="39738"/>
          <a:stretch>
            <a:fillRect/>
          </a:stretch>
        </p:blipFill>
        <p:spPr bwMode="auto">
          <a:xfrm>
            <a:off x="611559" y="1196752"/>
            <a:ext cx="8156543"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2050" name="Picture 2" descr="C:\Users\ken\Pictures\Iatefl2\IMG_6368.JPG"/>
          <p:cNvPicPr>
            <a:picLocks noChangeAspect="1" noChangeArrowheads="1"/>
          </p:cNvPicPr>
          <p:nvPr/>
        </p:nvPicPr>
        <p:blipFill>
          <a:blip r:embed="rId3" cstate="print"/>
          <a:srcRect l="6731" t="5128" r="2885" b="14103"/>
          <a:stretch>
            <a:fillRect/>
          </a:stretch>
        </p:blipFill>
        <p:spPr bwMode="auto">
          <a:xfrm>
            <a:off x="611560" y="1052735"/>
            <a:ext cx="7488832" cy="5019111"/>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3074" name="Picture 2" descr="C:\Users\ken\Pictures\Iatefl2\IMG_6370.JPG"/>
          <p:cNvPicPr>
            <a:picLocks noChangeAspect="1" noChangeArrowheads="1"/>
          </p:cNvPicPr>
          <p:nvPr/>
        </p:nvPicPr>
        <p:blipFill>
          <a:blip r:embed="rId3" cstate="print"/>
          <a:srcRect l="10526" t="7368" b="7018"/>
          <a:stretch>
            <a:fillRect/>
          </a:stretch>
        </p:blipFill>
        <p:spPr bwMode="auto">
          <a:xfrm>
            <a:off x="611560" y="1124743"/>
            <a:ext cx="6840760" cy="4909251"/>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4099" name="Picture 3" descr="C:\Users\ken\Pictures\Iatefl2\IMG_6375.JPG"/>
          <p:cNvPicPr>
            <a:picLocks noChangeAspect="1" noChangeArrowheads="1"/>
          </p:cNvPicPr>
          <p:nvPr/>
        </p:nvPicPr>
        <p:blipFill>
          <a:blip r:embed="rId3" cstate="print"/>
          <a:srcRect l="10133" t="10464" b="14563"/>
          <a:stretch>
            <a:fillRect/>
          </a:stretch>
        </p:blipFill>
        <p:spPr bwMode="auto">
          <a:xfrm>
            <a:off x="611560" y="1124744"/>
            <a:ext cx="7250253" cy="4536504"/>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5122" name="Picture 2" descr="C:\Users\ken\Pictures\Iatefl2\IMG_6376.JPG"/>
          <p:cNvPicPr>
            <a:picLocks noChangeAspect="1" noChangeArrowheads="1"/>
          </p:cNvPicPr>
          <p:nvPr/>
        </p:nvPicPr>
        <p:blipFill>
          <a:blip r:embed="rId3" cstate="print"/>
          <a:srcRect l="5682" t="4545" r="4545" b="16909"/>
          <a:stretch>
            <a:fillRect/>
          </a:stretch>
        </p:blipFill>
        <p:spPr bwMode="auto">
          <a:xfrm>
            <a:off x="611560" y="1052736"/>
            <a:ext cx="7571675" cy="496855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6146" name="Picture 2" descr="C:\Users\ken\Pictures\Iatefl2\IMG_6377.JPG"/>
          <p:cNvPicPr>
            <a:picLocks noChangeAspect="1" noChangeArrowheads="1"/>
          </p:cNvPicPr>
          <p:nvPr/>
        </p:nvPicPr>
        <p:blipFill>
          <a:blip r:embed="rId3" cstate="print"/>
          <a:srcRect l="5704" t="16818" r="2965" b="25677"/>
          <a:stretch>
            <a:fillRect/>
          </a:stretch>
        </p:blipFill>
        <p:spPr bwMode="auto">
          <a:xfrm>
            <a:off x="611560" y="1052736"/>
            <a:ext cx="8081840" cy="381642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7170" name="Picture 2" descr="C:\Users\ken\Pictures\Iatefl2\IMG_6379.JPG"/>
          <p:cNvPicPr>
            <a:picLocks noChangeAspect="1" noChangeArrowheads="1"/>
          </p:cNvPicPr>
          <p:nvPr/>
        </p:nvPicPr>
        <p:blipFill>
          <a:blip r:embed="rId3" cstate="print"/>
          <a:srcRect l="1075" t="4301" r="1075" b="9677"/>
          <a:stretch>
            <a:fillRect/>
          </a:stretch>
        </p:blipFill>
        <p:spPr bwMode="auto">
          <a:xfrm>
            <a:off x="611559" y="1124744"/>
            <a:ext cx="7488833" cy="4937692"/>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In our own write: Nick </a:t>
            </a:r>
            <a:r>
              <a:rPr lang="en-CA" sz="3600" dirty="0" err="1" smtClean="0">
                <a:solidFill>
                  <a:schemeClr val="tx1">
                    <a:lumMod val="85000"/>
                    <a:lumOff val="15000"/>
                  </a:schemeClr>
                </a:solidFill>
              </a:rPr>
              <a:t>bilbrough</a:t>
            </a:r>
            <a:endParaRPr lang="en-CA" sz="3600" dirty="0" smtClean="0">
              <a:solidFill>
                <a:schemeClr val="tx1">
                  <a:lumMod val="85000"/>
                  <a:lumOff val="15000"/>
                </a:schemeClr>
              </a:solidFill>
            </a:endParaRPr>
          </a:p>
        </p:txBody>
      </p:sp>
      <p:pic>
        <p:nvPicPr>
          <p:cNvPr id="8194" name="Picture 2" descr="C:\Users\ken\Pictures\Iatefl2\IMG_6380.JPG"/>
          <p:cNvPicPr>
            <a:picLocks noChangeAspect="1" noChangeArrowheads="1"/>
          </p:cNvPicPr>
          <p:nvPr/>
        </p:nvPicPr>
        <p:blipFill>
          <a:blip r:embed="rId3" cstate="print"/>
          <a:srcRect l="16908" t="23422" r="5704" b="23422"/>
          <a:stretch>
            <a:fillRect/>
          </a:stretch>
        </p:blipFill>
        <p:spPr bwMode="auto">
          <a:xfrm>
            <a:off x="611559" y="1124744"/>
            <a:ext cx="7967473" cy="4104456"/>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356992"/>
            <a:ext cx="6876256" cy="1439862"/>
          </a:xfrm>
        </p:spPr>
        <p:txBody>
          <a:bodyPr>
            <a:normAutofit fontScale="90000"/>
          </a:bodyPr>
          <a:lstStyle/>
          <a:p>
            <a:pPr eaLnBrk="1" fontAlgn="auto" hangingPunct="1">
              <a:spcAft>
                <a:spcPts val="0"/>
              </a:spcAft>
              <a:defRPr/>
            </a:pPr>
            <a:r>
              <a:rPr lang="en-CA" sz="5300" dirty="0" smtClean="0"/>
              <a:t>PHRASAL VERBS: Do your students give up or get ahead</a:t>
            </a:r>
            <a:r>
              <a:rPr lang="en-CA" sz="6000" dirty="0" smtClean="0"/>
              <a:t/>
            </a:r>
            <a:br>
              <a:rPr lang="en-CA" sz="6000" dirty="0" smtClean="0"/>
            </a:br>
            <a:r>
              <a:rPr lang="en-CA" sz="3600" dirty="0" smtClean="0"/>
              <a:t>Celia </a:t>
            </a:r>
            <a:r>
              <a:rPr lang="en-CA" sz="3600" dirty="0" err="1" smtClean="0"/>
              <a:t>Wigley</a:t>
            </a:r>
            <a:r>
              <a:rPr lang="en-CA" sz="3600" dirty="0" smtClean="0"/>
              <a:t> &amp; Lisa Sutherland</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1266" name="Picture 2"/>
          <p:cNvPicPr>
            <a:picLocks noChangeAspect="1" noChangeArrowheads="1"/>
          </p:cNvPicPr>
          <p:nvPr/>
        </p:nvPicPr>
        <p:blipFill>
          <a:blip r:embed="rId3" cstate="print"/>
          <a:srcRect l="15129" t="42440" r="9567" b="26060"/>
          <a:stretch>
            <a:fillRect/>
          </a:stretch>
        </p:blipFill>
        <p:spPr bwMode="auto">
          <a:xfrm>
            <a:off x="611559" y="1124744"/>
            <a:ext cx="7932401"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2290" name="Picture 2"/>
          <p:cNvPicPr>
            <a:picLocks noChangeAspect="1" noChangeArrowheads="1"/>
          </p:cNvPicPr>
          <p:nvPr/>
        </p:nvPicPr>
        <p:blipFill>
          <a:blip r:embed="rId3" cstate="print"/>
          <a:srcRect l="23989" t="17240" r="21379" b="13461"/>
          <a:stretch>
            <a:fillRect/>
          </a:stretch>
        </p:blipFill>
        <p:spPr bwMode="auto">
          <a:xfrm>
            <a:off x="611559" y="1052735"/>
            <a:ext cx="6781845" cy="50405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endParaRPr lang="en-CA"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3314" name="Picture 2"/>
          <p:cNvPicPr>
            <a:picLocks noChangeAspect="1" noChangeArrowheads="1"/>
          </p:cNvPicPr>
          <p:nvPr/>
        </p:nvPicPr>
        <p:blipFill>
          <a:blip r:embed="rId3" cstate="print"/>
          <a:srcRect l="23989" t="17240" r="21379" b="13461"/>
          <a:stretch>
            <a:fillRect/>
          </a:stretch>
        </p:blipFill>
        <p:spPr bwMode="auto">
          <a:xfrm>
            <a:off x="611560"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4338"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5362"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6386" name="Picture 2"/>
          <p:cNvPicPr>
            <a:picLocks noChangeAspect="1" noChangeArrowheads="1"/>
          </p:cNvPicPr>
          <p:nvPr/>
        </p:nvPicPr>
        <p:blipFill>
          <a:blip r:embed="rId3" cstate="print"/>
          <a:srcRect l="23989" t="17240" r="21379" b="13461"/>
          <a:stretch>
            <a:fillRect/>
          </a:stretch>
        </p:blipFill>
        <p:spPr bwMode="auto">
          <a:xfrm>
            <a:off x="611559" y="1052736"/>
            <a:ext cx="6781845"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7410"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8434"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19458" name="Picture 2"/>
          <p:cNvPicPr>
            <a:picLocks noChangeAspect="1" noChangeArrowheads="1"/>
          </p:cNvPicPr>
          <p:nvPr/>
        </p:nvPicPr>
        <p:blipFill>
          <a:blip r:embed="rId3" cstate="print"/>
          <a:srcRect l="23989" t="17240" r="21379" b="13461"/>
          <a:stretch>
            <a:fillRect/>
          </a:stretch>
        </p:blipFill>
        <p:spPr bwMode="auto">
          <a:xfrm>
            <a:off x="611559" y="1052735"/>
            <a:ext cx="6781845" cy="50405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20482"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21506" name="Picture 2"/>
          <p:cNvPicPr>
            <a:picLocks noChangeAspect="1" noChangeArrowheads="1"/>
          </p:cNvPicPr>
          <p:nvPr/>
        </p:nvPicPr>
        <p:blipFill>
          <a:blip r:embed="rId3" cstate="print"/>
          <a:srcRect l="23989" t="17240" r="21379" b="13461"/>
          <a:stretch>
            <a:fillRect/>
          </a:stretch>
        </p:blipFill>
        <p:spPr bwMode="auto">
          <a:xfrm>
            <a:off x="611559" y="1052735"/>
            <a:ext cx="6781845" cy="50405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22531" name="Picture 3"/>
          <p:cNvPicPr>
            <a:picLocks noChangeAspect="1" noChangeArrowheads="1"/>
          </p:cNvPicPr>
          <p:nvPr/>
        </p:nvPicPr>
        <p:blipFill>
          <a:blip r:embed="rId3" cstate="print"/>
          <a:srcRect l="24160" t="17240" r="21946" b="13461"/>
          <a:stretch>
            <a:fillRect/>
          </a:stretch>
        </p:blipFill>
        <p:spPr bwMode="auto">
          <a:xfrm>
            <a:off x="611559" y="1052736"/>
            <a:ext cx="6785772"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warmer</a:t>
            </a:r>
          </a:p>
        </p:txBody>
      </p:sp>
      <p:sp>
        <p:nvSpPr>
          <p:cNvPr id="4" name="Content Placeholder 3"/>
          <p:cNvSpPr>
            <a:spLocks noGrp="1"/>
          </p:cNvSpPr>
          <p:nvPr>
            <p:ph sz="quarter" idx="1"/>
          </p:nvPr>
        </p:nvSpPr>
        <p:spPr>
          <a:xfrm>
            <a:off x="500034" y="1071546"/>
            <a:ext cx="8643966" cy="4881578"/>
          </a:xfrm>
        </p:spPr>
        <p:txBody>
          <a:bodyPr/>
          <a:lstStyle/>
          <a:p>
            <a:pPr>
              <a:buNone/>
            </a:pPr>
            <a:r>
              <a:rPr lang="en-CA" sz="3600" dirty="0" smtClean="0">
                <a:latin typeface="Arial" pitchFamily="34" charset="0"/>
                <a:cs typeface="Arial" pitchFamily="34" charset="0"/>
              </a:rPr>
              <a:t>Trends, issues and new developments</a:t>
            </a:r>
          </a:p>
          <a:p>
            <a:r>
              <a:rPr lang="en-CA" sz="2800" dirty="0" smtClean="0">
                <a:latin typeface="Arial" pitchFamily="34" charset="0"/>
                <a:cs typeface="Arial" pitchFamily="34" charset="0"/>
              </a:rPr>
              <a:t>Which ones came up repeatedly?</a:t>
            </a:r>
          </a:p>
          <a:p>
            <a:pPr lvl="1"/>
            <a:r>
              <a:rPr lang="en-CA" sz="2500" dirty="0" smtClean="0">
                <a:latin typeface="Arial" pitchFamily="34" charset="0"/>
                <a:cs typeface="Arial" pitchFamily="34" charset="0"/>
              </a:rPr>
              <a:t>Ways of teaching grammar on your phone or tablet</a:t>
            </a:r>
          </a:p>
          <a:p>
            <a:pPr lvl="1"/>
            <a:r>
              <a:rPr lang="en-CA" sz="2500" dirty="0" smtClean="0">
                <a:latin typeface="Arial" pitchFamily="34" charset="0"/>
                <a:cs typeface="Arial" pitchFamily="34" charset="0"/>
              </a:rPr>
              <a:t>Using learning technology on your phone or tablet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8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75000"/>
                  </a:schemeClr>
                </a:solidFill>
                <a:latin typeface="Arial" pitchFamily="34" charset="0"/>
                <a:cs typeface="Arial" pitchFamily="34" charset="0"/>
              </a:rPr>
              <a:t>.</a:t>
            </a:r>
          </a:p>
          <a:p>
            <a:pPr lvl="1"/>
            <a:r>
              <a:rPr lang="en-CA" sz="2500" dirty="0" smtClean="0">
                <a:solidFill>
                  <a:schemeClr val="bg1">
                    <a:lumMod val="65000"/>
                  </a:schemeClr>
                </a:solidFill>
                <a:latin typeface="Arial" pitchFamily="34" charset="0"/>
                <a:cs typeface="Arial" pitchFamily="34" charset="0"/>
              </a:rPr>
              <a:t>.</a:t>
            </a:r>
          </a:p>
          <a:p>
            <a:pPr lvl="1"/>
            <a:r>
              <a:rPr lang="en-CA" dirty="0" smtClean="0">
                <a:solidFill>
                  <a:schemeClr val="bg1">
                    <a:lumMod val="65000"/>
                  </a:schemeClr>
                </a:solidFill>
              </a:rPr>
              <a:t>.</a:t>
            </a:r>
            <a:endParaRPr lang="en-C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23554" name="Picture 2"/>
          <p:cNvPicPr>
            <a:picLocks noChangeAspect="1" noChangeArrowheads="1"/>
          </p:cNvPicPr>
          <p:nvPr/>
        </p:nvPicPr>
        <p:blipFill>
          <a:blip r:embed="rId3" cstate="print"/>
          <a:srcRect l="23989" t="17240" r="21379" b="13461"/>
          <a:stretch>
            <a:fillRect/>
          </a:stretch>
        </p:blipFill>
        <p:spPr bwMode="auto">
          <a:xfrm>
            <a:off x="611559" y="1052736"/>
            <a:ext cx="678184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pic>
        <p:nvPicPr>
          <p:cNvPr id="24578" name="Picture 2"/>
          <p:cNvPicPr>
            <a:picLocks noChangeAspect="1" noChangeArrowheads="1"/>
          </p:cNvPicPr>
          <p:nvPr/>
        </p:nvPicPr>
        <p:blipFill>
          <a:blip r:embed="rId3" cstate="print"/>
          <a:srcRect l="21035" t="9681" r="28024" b="19760"/>
          <a:stretch>
            <a:fillRect/>
          </a:stretch>
        </p:blipFill>
        <p:spPr bwMode="auto">
          <a:xfrm>
            <a:off x="611560" y="1052736"/>
            <a:ext cx="621069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sp>
        <p:nvSpPr>
          <p:cNvPr id="4" name="Content Placeholder 3"/>
          <p:cNvSpPr>
            <a:spLocks noGrp="1"/>
          </p:cNvSpPr>
          <p:nvPr>
            <p:ph sz="quarter" idx="1"/>
          </p:nvPr>
        </p:nvSpPr>
        <p:spPr>
          <a:xfrm>
            <a:off x="539552" y="1071546"/>
            <a:ext cx="8155058" cy="4881578"/>
          </a:xfrm>
        </p:spPr>
        <p:txBody>
          <a:bodyPr/>
          <a:lstStyle/>
          <a:p>
            <a:pPr>
              <a:buNone/>
            </a:pPr>
            <a:r>
              <a:rPr lang="en-CA" sz="2800" dirty="0" smtClean="0">
                <a:latin typeface="Arial" pitchFamily="34" charset="0"/>
                <a:cs typeface="Arial" pitchFamily="34" charset="0"/>
              </a:rPr>
              <a:t>Phrasal verb activity: Particle Beep</a:t>
            </a:r>
          </a:p>
          <a:p>
            <a:pPr marL="0">
              <a:buNone/>
            </a:pPr>
            <a:r>
              <a:rPr lang="en-CA" sz="1400" dirty="0" smtClean="0">
                <a:latin typeface="Arial" pitchFamily="34" charset="0"/>
                <a:cs typeface="Arial" pitchFamily="34" charset="0"/>
              </a:rPr>
              <a:t>Give each pair/group a set of cards with different particles on them (e.g., up, down, on, off, in, out). Students put cards down in front of them. Read a story with no more than one phrasal verb in a sentence. Instead of reading the particle, say “beep”. At the end of the sentence, students hold up the card with the particle they think it is. Confirm the answer and continue the story in the same way.</a:t>
            </a:r>
          </a:p>
          <a:p>
            <a:pPr marL="0">
              <a:buNone/>
            </a:pPr>
            <a:endParaRPr lang="en-CA" sz="1200" dirty="0" smtClean="0">
              <a:latin typeface="Arial" pitchFamily="34" charset="0"/>
              <a:cs typeface="Arial" pitchFamily="34" charset="0"/>
            </a:endParaRPr>
          </a:p>
          <a:p>
            <a:pPr marL="0">
              <a:buNone/>
            </a:pPr>
            <a:r>
              <a:rPr lang="en-CA" sz="2400" b="1" dirty="0" smtClean="0">
                <a:latin typeface="Arial" pitchFamily="34" charset="0"/>
                <a:cs typeface="Arial" pitchFamily="34" charset="0"/>
              </a:rPr>
              <a:t>Sample story:</a:t>
            </a:r>
          </a:p>
          <a:p>
            <a:pPr marL="0">
              <a:buNone/>
            </a:pPr>
            <a:r>
              <a:rPr lang="en-CA" sz="1800" dirty="0" smtClean="0">
                <a:latin typeface="Arial" pitchFamily="34" charset="0"/>
                <a:cs typeface="Arial" pitchFamily="34" charset="0"/>
              </a:rPr>
              <a:t>I had to get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early yesterday. Just before leaving, I took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the garbage and then locked the door. Then I headed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to Union Station. I had to go there to pick someone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Once I’d done that, I had to take my car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for repairs. On the subway ride home, I met an old friend and I took </a:t>
            </a:r>
            <a:r>
              <a:rPr lang="en-CA" sz="1800" b="1" dirty="0" smtClean="0">
                <a:latin typeface="Arial" pitchFamily="34" charset="0"/>
                <a:cs typeface="Arial" pitchFamily="34" charset="0"/>
              </a:rPr>
              <a:t>beep</a:t>
            </a:r>
            <a:r>
              <a:rPr lang="en-CA" sz="1800" dirty="0" smtClean="0">
                <a:latin typeface="Arial" pitchFamily="34" charset="0"/>
                <a:cs typeface="Arial" pitchFamily="34" charset="0"/>
              </a:rPr>
              <a:t> his number so I could call him sometime. That was </a:t>
            </a:r>
            <a:r>
              <a:rPr lang="en-CA" sz="1800" smtClean="0">
                <a:latin typeface="Arial" pitchFamily="34" charset="0"/>
                <a:cs typeface="Arial" pitchFamily="34" charset="0"/>
              </a:rPr>
              <a:t>my day yesterday.</a:t>
            </a:r>
            <a:endParaRPr lang="en-CA" sz="18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015288" cy="571500"/>
          </a:xfrm>
        </p:spPr>
        <p:txBody>
          <a:bodyPr>
            <a:normAutofit fontScale="90000"/>
          </a:bodyPr>
          <a:lstStyle/>
          <a:p>
            <a:pPr eaLnBrk="1" fontAlgn="auto" hangingPunct="1">
              <a:spcAft>
                <a:spcPts val="0"/>
              </a:spcAft>
              <a:defRPr/>
            </a:pPr>
            <a:r>
              <a:rPr lang="en-CA" sz="3600" dirty="0" smtClean="0">
                <a:solidFill>
                  <a:schemeClr val="tx1">
                    <a:lumMod val="85000"/>
                    <a:lumOff val="15000"/>
                  </a:schemeClr>
                </a:solidFill>
              </a:rPr>
              <a:t>Phrasal Verbs: Lisa &amp; Celia</a:t>
            </a:r>
          </a:p>
        </p:txBody>
      </p:sp>
      <p:sp>
        <p:nvSpPr>
          <p:cNvPr id="4" name="Rectangle 3"/>
          <p:cNvSpPr/>
          <p:nvPr/>
        </p:nvSpPr>
        <p:spPr>
          <a:xfrm>
            <a:off x="611560" y="1628800"/>
            <a:ext cx="7776864" cy="923330"/>
          </a:xfrm>
          <a:prstGeom prst="rect">
            <a:avLst/>
          </a:prstGeom>
        </p:spPr>
        <p:txBody>
          <a:bodyPr wrap="square">
            <a:spAutoFit/>
          </a:bodyPr>
          <a:lstStyle/>
          <a:p>
            <a:r>
              <a:rPr lang="en-CA" dirty="0" smtClean="0">
                <a:hlinkClick r:id="rId3"/>
              </a:rPr>
              <a:t>http://www.collinslanguage.com/tips-for-teachers-phrasal-verbs-our-top-tips-and-favourite-classroom-activities</a:t>
            </a:r>
            <a:endParaRPr lang="en-CA" dirty="0" smtClean="0"/>
          </a:p>
          <a:p>
            <a:endParaRPr lang="en-CA" dirty="0"/>
          </a:p>
        </p:txBody>
      </p:sp>
      <p:sp>
        <p:nvSpPr>
          <p:cNvPr id="5" name="TextBox 4"/>
          <p:cNvSpPr txBox="1"/>
          <p:nvPr/>
        </p:nvSpPr>
        <p:spPr>
          <a:xfrm>
            <a:off x="467544" y="1196752"/>
            <a:ext cx="7776864" cy="461665"/>
          </a:xfrm>
          <a:prstGeom prst="rect">
            <a:avLst/>
          </a:prstGeom>
          <a:noFill/>
        </p:spPr>
        <p:txBody>
          <a:bodyPr wrap="square" rtlCol="0">
            <a:spAutoFit/>
          </a:bodyPr>
          <a:lstStyle/>
          <a:p>
            <a:r>
              <a:rPr lang="en-CA" sz="2400" dirty="0" smtClean="0"/>
              <a:t>Celia’s favourite phrasal verb activities</a:t>
            </a:r>
            <a:endParaRPr lang="en-CA" sz="2400" dirty="0"/>
          </a:p>
        </p:txBody>
      </p:sp>
      <p:sp>
        <p:nvSpPr>
          <p:cNvPr id="6" name="TextBox 5"/>
          <p:cNvSpPr txBox="1"/>
          <p:nvPr/>
        </p:nvSpPr>
        <p:spPr>
          <a:xfrm>
            <a:off x="611560" y="2924944"/>
            <a:ext cx="7704856" cy="923330"/>
          </a:xfrm>
          <a:prstGeom prst="rect">
            <a:avLst/>
          </a:prstGeom>
          <a:noFill/>
        </p:spPr>
        <p:txBody>
          <a:bodyPr wrap="square" rtlCol="0">
            <a:spAutoFit/>
          </a:bodyPr>
          <a:lstStyle/>
          <a:p>
            <a:r>
              <a:rPr lang="en-CA" dirty="0" smtClean="0">
                <a:hlinkClick r:id="rId4"/>
              </a:rPr>
              <a:t>http://harpercollinsnews.co.uk/AEM/Clients/COL002/ELT/IATEFL13CeliaandLisa.pdf</a:t>
            </a:r>
            <a:endParaRPr lang="en-CA" dirty="0" smtClean="0"/>
          </a:p>
          <a:p>
            <a:endParaRPr lang="en-CA" dirty="0"/>
          </a:p>
        </p:txBody>
      </p:sp>
      <p:sp>
        <p:nvSpPr>
          <p:cNvPr id="7" name="TextBox 6"/>
          <p:cNvSpPr txBox="1"/>
          <p:nvPr/>
        </p:nvSpPr>
        <p:spPr>
          <a:xfrm>
            <a:off x="539552" y="2492896"/>
            <a:ext cx="7776864" cy="461665"/>
          </a:xfrm>
          <a:prstGeom prst="rect">
            <a:avLst/>
          </a:prstGeom>
          <a:noFill/>
        </p:spPr>
        <p:txBody>
          <a:bodyPr wrap="square" rtlCol="0">
            <a:spAutoFit/>
          </a:bodyPr>
          <a:lstStyle/>
          <a:p>
            <a:r>
              <a:rPr lang="en-CA" sz="2400" dirty="0" smtClean="0"/>
              <a:t>Celia and Lisa’s IATEFL presentation</a:t>
            </a:r>
            <a:endParaRPr lang="en-CA" sz="24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3501008"/>
            <a:ext cx="6696744" cy="1439862"/>
          </a:xfrm>
        </p:spPr>
        <p:txBody>
          <a:bodyPr>
            <a:normAutofit fontScale="90000"/>
          </a:bodyPr>
          <a:lstStyle/>
          <a:p>
            <a:pPr eaLnBrk="1" fontAlgn="auto" hangingPunct="1">
              <a:spcAft>
                <a:spcPts val="0"/>
              </a:spcAft>
              <a:defRPr/>
            </a:pPr>
            <a:r>
              <a:rPr lang="en-CA" sz="6000" i="1" dirty="0" smtClean="0"/>
              <a:t>ELTJ</a:t>
            </a:r>
            <a:r>
              <a:rPr lang="en-CA" sz="6000" dirty="0" smtClean="0"/>
              <a:t> Adult </a:t>
            </a:r>
            <a:r>
              <a:rPr lang="en-CA" sz="6000" dirty="0" err="1" smtClean="0"/>
              <a:t>coursebooks</a:t>
            </a:r>
            <a:r>
              <a:rPr lang="en-CA" sz="6000" dirty="0" smtClean="0"/>
              <a:t> review 2001 - 2012</a:t>
            </a:r>
            <a:br>
              <a:rPr lang="en-CA" sz="6000" dirty="0" smtClean="0"/>
            </a:br>
            <a:r>
              <a:rPr lang="en-CA" sz="3600" dirty="0" err="1" smtClean="0"/>
              <a:t>Hitomi</a:t>
            </a:r>
            <a:r>
              <a:rPr lang="en-CA" sz="3600" dirty="0" smtClean="0"/>
              <a:t> </a:t>
            </a:r>
            <a:r>
              <a:rPr lang="en-CA" sz="3600" dirty="0" err="1" smtClean="0"/>
              <a:t>Masuhara</a:t>
            </a:r>
            <a:endParaRPr lang="en-CA" sz="3600" dirty="0"/>
          </a:p>
        </p:txBody>
      </p:sp>
      <p:sp>
        <p:nvSpPr>
          <p:cNvPr id="10243" name="Subtitle 2"/>
          <p:cNvSpPr>
            <a:spLocks noGrp="1"/>
          </p:cNvSpPr>
          <p:nvPr>
            <p:ph type="subTitle" idx="1"/>
          </p:nvPr>
        </p:nvSpPr>
        <p:spPr>
          <a:xfrm>
            <a:off x="2362200" y="6049963"/>
            <a:ext cx="6705600" cy="685800"/>
          </a:xfrm>
        </p:spPr>
        <p:txBody>
          <a:bodyPr/>
          <a:lstStyle/>
          <a:p>
            <a:pPr eaLnBrk="1" hangingPunct="1"/>
            <a:endParaRPr lang="en-CA"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2" name="Picture 2"/>
          <p:cNvPicPr>
            <a:picLocks noChangeAspect="1" noChangeArrowheads="1"/>
          </p:cNvPicPr>
          <p:nvPr/>
        </p:nvPicPr>
        <p:blipFill>
          <a:blip r:embed="rId3" cstate="print"/>
          <a:srcRect l="15129" t="50000" r="8829" b="19760"/>
          <a:stretch>
            <a:fillRect/>
          </a:stretch>
        </p:blipFill>
        <p:spPr bwMode="auto">
          <a:xfrm>
            <a:off x="611559" y="1052736"/>
            <a:ext cx="8034893"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2050" name="Picture 2" descr="C:\Users\ken\Pictures\Iatefl\DSC_1907.jpg"/>
          <p:cNvPicPr>
            <a:picLocks noChangeAspect="1" noChangeArrowheads="1"/>
          </p:cNvPicPr>
          <p:nvPr/>
        </p:nvPicPr>
        <p:blipFill>
          <a:blip r:embed="rId3" cstate="print"/>
          <a:srcRect l="6918" t="11765" r="15435" b="20000"/>
          <a:stretch>
            <a:fillRect/>
          </a:stretch>
        </p:blipFill>
        <p:spPr bwMode="auto">
          <a:xfrm>
            <a:off x="611559" y="1052736"/>
            <a:ext cx="7429239" cy="4896544"/>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3074" name="Picture 2" descr="C:\Users\ken\Pictures\Iatefl\DSC_1908.jpg"/>
          <p:cNvPicPr>
            <a:picLocks noChangeAspect="1" noChangeArrowheads="1"/>
          </p:cNvPicPr>
          <p:nvPr/>
        </p:nvPicPr>
        <p:blipFill>
          <a:blip r:embed="rId3" cstate="print"/>
          <a:srcRect l="9184" t="6803" r="16326" b="25170"/>
          <a:stretch>
            <a:fillRect/>
          </a:stretch>
        </p:blipFill>
        <p:spPr bwMode="auto">
          <a:xfrm>
            <a:off x="611560" y="1052735"/>
            <a:ext cx="7359219" cy="5040561"/>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4098" name="Picture 2" descr="C:\Users\ken\Pictures\Iatefl\DSC_1922.jpg"/>
          <p:cNvPicPr>
            <a:picLocks noChangeAspect="1" noChangeArrowheads="1"/>
          </p:cNvPicPr>
          <p:nvPr/>
        </p:nvPicPr>
        <p:blipFill>
          <a:blip r:embed="rId3" cstate="print"/>
          <a:srcRect l="8824" t="10588" r="15294" b="16471"/>
          <a:stretch>
            <a:fillRect/>
          </a:stretch>
        </p:blipFill>
        <p:spPr bwMode="auto">
          <a:xfrm>
            <a:off x="611559" y="1052736"/>
            <a:ext cx="6991745" cy="5040560"/>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539750" y="188913"/>
            <a:ext cx="8208714" cy="571500"/>
          </a:xfrm>
        </p:spPr>
        <p:txBody>
          <a:bodyPr>
            <a:normAutofit fontScale="90000"/>
          </a:bodyPr>
          <a:lstStyle/>
          <a:p>
            <a:pPr eaLnBrk="1" fontAlgn="auto" hangingPunct="1">
              <a:spcAft>
                <a:spcPts val="0"/>
              </a:spcAft>
              <a:defRPr/>
            </a:pPr>
            <a:r>
              <a:rPr lang="en-CA" sz="3600" dirty="0" err="1" smtClean="0">
                <a:solidFill>
                  <a:schemeClr val="tx1">
                    <a:lumMod val="85000"/>
                    <a:lumOff val="15000"/>
                  </a:schemeClr>
                </a:solidFill>
              </a:rPr>
              <a:t>Coursebook</a:t>
            </a:r>
            <a:r>
              <a:rPr lang="en-CA" sz="3600" dirty="0" smtClean="0">
                <a:solidFill>
                  <a:schemeClr val="tx1">
                    <a:lumMod val="85000"/>
                    <a:lumOff val="15000"/>
                  </a:schemeClr>
                </a:solidFill>
              </a:rPr>
              <a:t> review: </a:t>
            </a:r>
            <a:r>
              <a:rPr lang="en-CA" sz="3600" dirty="0" err="1" smtClean="0">
                <a:solidFill>
                  <a:schemeClr val="tx1">
                    <a:lumMod val="85000"/>
                    <a:lumOff val="15000"/>
                  </a:schemeClr>
                </a:solidFill>
              </a:rPr>
              <a:t>Hitomi</a:t>
            </a:r>
            <a:r>
              <a:rPr lang="en-CA" sz="3600" dirty="0" smtClean="0">
                <a:solidFill>
                  <a:schemeClr val="tx1">
                    <a:lumMod val="85000"/>
                    <a:lumOff val="15000"/>
                  </a:schemeClr>
                </a:solidFill>
              </a:rPr>
              <a:t> </a:t>
            </a:r>
            <a:r>
              <a:rPr lang="en-CA" sz="3600" dirty="0" err="1" smtClean="0">
                <a:solidFill>
                  <a:schemeClr val="tx1">
                    <a:lumMod val="85000"/>
                    <a:lumOff val="15000"/>
                  </a:schemeClr>
                </a:solidFill>
              </a:rPr>
              <a:t>Masuhara</a:t>
            </a:r>
            <a:endParaRPr lang="en-CA" sz="3600" dirty="0" smtClean="0">
              <a:solidFill>
                <a:schemeClr val="tx1">
                  <a:lumMod val="85000"/>
                  <a:lumOff val="15000"/>
                </a:schemeClr>
              </a:solidFill>
            </a:endParaRPr>
          </a:p>
        </p:txBody>
      </p:sp>
      <p:pic>
        <p:nvPicPr>
          <p:cNvPr id="5122" name="Picture 2"/>
          <p:cNvPicPr>
            <a:picLocks noChangeAspect="1" noChangeArrowheads="1"/>
          </p:cNvPicPr>
          <p:nvPr/>
        </p:nvPicPr>
        <p:blipFill>
          <a:blip r:embed="rId3" cstate="print"/>
          <a:srcRect l="12915" t="13461" r="15473" b="12200"/>
          <a:stretch>
            <a:fillRect/>
          </a:stretch>
        </p:blipFill>
        <p:spPr bwMode="auto">
          <a:xfrm>
            <a:off x="611560" y="1052736"/>
            <a:ext cx="8064896" cy="49054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l&amp;atemplate2">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kl&amp;atemplate2</Template>
  <TotalTime>2955</TotalTime>
  <Words>2332</Words>
  <Application>Microsoft Office PowerPoint</Application>
  <PresentationFormat>On-screen Show (4:3)</PresentationFormat>
  <Paragraphs>576</Paragraphs>
  <Slides>175</Slides>
  <Notes>163</Notes>
  <HiddenSlides>0</HiddenSlides>
  <MMClips>0</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kl&amp;atemplate2</vt:lpstr>
      <vt:lpstr>IATEFL Highlights  Liverpool 2013</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warmer</vt:lpstr>
      <vt:lpstr>Opening Plenary david crystal</vt:lpstr>
      <vt:lpstr>Opening plenary: david crystal</vt:lpstr>
      <vt:lpstr>Opening plenary: david crystal</vt:lpstr>
      <vt:lpstr>Opening plenary: david crystal</vt:lpstr>
      <vt:lpstr>Opening plenary: david crystal</vt:lpstr>
      <vt:lpstr>Opening plenary: david crystal</vt:lpstr>
      <vt:lpstr>Opening plenary: david crystal</vt:lpstr>
      <vt:lpstr>Does the word “synonym” have a synonym?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Does the word...?: Leo SElivan</vt:lpstr>
      <vt:lpstr>In our own write Nick Bilbrough</vt:lpstr>
      <vt:lpstr>In our own write: Nick bilbrough</vt:lpstr>
      <vt:lpstr>In our own write: Nick bilbrough</vt:lpstr>
      <vt:lpstr>In our own write: Nick bilbrough</vt:lpstr>
      <vt:lpstr>In our own write: Nick bilbrough</vt:lpstr>
      <vt:lpstr>In our own write: Nick bilbrough</vt:lpstr>
      <vt:lpstr>In our own write: Nick bilbrough</vt:lpstr>
      <vt:lpstr>In our own write: Nick bilbrough</vt:lpstr>
      <vt:lpstr>In our own write: Nick bilbrough</vt:lpstr>
      <vt:lpstr>PHRASAL VERBS: Do your students give up or get ahead Celia Wigley &amp; Lisa Sutherland</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Phrasal Verbs: Lisa &amp; Celia</vt:lpstr>
      <vt:lpstr>ELTJ Adult coursebooks review 2001 - 2012 Hitomi Masuhara</vt:lpstr>
      <vt:lpstr>Coursebook review: Hitomi Masuhara</vt:lpstr>
      <vt:lpstr>Coursebook review: Hitomi Masuhara</vt:lpstr>
      <vt:lpstr>Coursebook review: Hitomi Masuhara</vt:lpstr>
      <vt:lpstr>Coursebook review: Hitomi Masuhara</vt:lpstr>
      <vt:lpstr>Coursebook review: Hitomi Masuhara</vt:lpstr>
      <vt:lpstr>Coursebook review: Hitomi Masuhara</vt:lpstr>
      <vt:lpstr>Semantic Priming, Repetition Priming, Lexical Priming and the Unprimed Learner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Semantic Priming...: Michael Hoey</vt:lpstr>
      <vt:lpstr>Grammar  rules: Help or hindrance? Peter Bendall</vt:lpstr>
      <vt:lpstr>Grammar rules: Peter Bendall</vt:lpstr>
      <vt:lpstr>Grammar rules: Peter Bendall</vt:lpstr>
      <vt:lpstr>Grammar rules: Peter Bendall</vt:lpstr>
      <vt:lpstr>Grammar rules: Peter Bendall</vt:lpstr>
      <vt:lpstr>Grammar rules: Peter Bendall</vt:lpstr>
      <vt:lpstr>Grammar rules: Peter Bendall</vt:lpstr>
      <vt:lpstr>Using Springpad to create an online  coursebook hakan senturk</vt:lpstr>
      <vt:lpstr>Using springpad...: hakan senturk</vt:lpstr>
      <vt:lpstr>Using springpad...: hakan senturk</vt:lpstr>
      <vt:lpstr>Using springpad...: hakan senturk</vt:lpstr>
      <vt:lpstr>Using springpad...: hakan senturk</vt:lpstr>
      <vt:lpstr>Using springpad...: hakan senturk</vt:lpstr>
      <vt:lpstr>Using springpad...: hakan senturk</vt:lpstr>
      <vt:lpstr>Using springpad...: hakan senturk</vt:lpstr>
      <vt:lpstr> How to write a  good task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How to write a...: Felicity o’dell</vt:lpstr>
      <vt:lpstr>Patterns not rules: Why we need  a radically different paradigm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Patterns, not rules: Rita Baker</vt:lpstr>
      <vt:lpstr>Upcoming   Workshops </vt:lpstr>
      <vt:lpstr>Upcoming workshop</vt:lpstr>
      <vt:lpstr>Upcoming workshop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Lexical Approach</dc:title>
  <dc:creator>ken</dc:creator>
  <cp:lastModifiedBy>ken</cp:lastModifiedBy>
  <cp:revision>353</cp:revision>
  <dcterms:created xsi:type="dcterms:W3CDTF">2008-07-19T15:46:58Z</dcterms:created>
  <dcterms:modified xsi:type="dcterms:W3CDTF">2013-05-29T00:38:33Z</dcterms:modified>
</cp:coreProperties>
</file>